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9" r:id="rId3"/>
    <p:sldId id="280" r:id="rId4"/>
    <p:sldId id="281" r:id="rId5"/>
    <p:sldId id="282" r:id="rId6"/>
    <p:sldId id="292" r:id="rId7"/>
    <p:sldId id="293" r:id="rId8"/>
    <p:sldId id="303" r:id="rId9"/>
    <p:sldId id="304" r:id="rId10"/>
    <p:sldId id="294" r:id="rId11"/>
    <p:sldId id="295" r:id="rId12"/>
    <p:sldId id="296" r:id="rId13"/>
    <p:sldId id="298" r:id="rId14"/>
    <p:sldId id="271" r:id="rId15"/>
    <p:sldId id="284" r:id="rId16"/>
    <p:sldId id="285" r:id="rId17"/>
    <p:sldId id="272" r:id="rId18"/>
    <p:sldId id="286" r:id="rId19"/>
    <p:sldId id="288" r:id="rId20"/>
    <p:sldId id="289" r:id="rId21"/>
    <p:sldId id="299" r:id="rId22"/>
    <p:sldId id="300" r:id="rId23"/>
    <p:sldId id="301" r:id="rId24"/>
    <p:sldId id="302" r:id="rId25"/>
    <p:sldId id="290"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59" d="100"/>
          <a:sy n="59" d="100"/>
        </p:scale>
        <p:origin x="7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CF1F4E5-3159-4982-A89B-F37DF3979097}" type="datetimeFigureOut">
              <a:rPr lang="en-US" smtClean="0"/>
              <a:t>6/15/2016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BCBC5F-E15C-4179-BDD8-BD0FD8144AA8}" type="slidenum">
              <a:rPr lang="en-US" smtClean="0"/>
              <a:t>‹#›</a:t>
            </a:fld>
            <a:endParaRPr lang="en-US"/>
          </a:p>
        </p:txBody>
      </p:sp>
    </p:spTree>
    <p:extLst>
      <p:ext uri="{BB962C8B-B14F-4D97-AF65-F5344CB8AC3E}">
        <p14:creationId xmlns:p14="http://schemas.microsoft.com/office/powerpoint/2010/main" val="6927832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FCCD77B-5CF4-4F53-AD97-35543AF93B9F}" type="datetimeFigureOut">
              <a:rPr lang="en-US" smtClean="0"/>
              <a:t>6/15/2016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4ED6C4F-E988-476B-835B-89EC59425116}" type="slidenum">
              <a:rPr lang="en-US" smtClean="0"/>
              <a:t>‹#›</a:t>
            </a:fld>
            <a:endParaRPr lang="en-US"/>
          </a:p>
        </p:txBody>
      </p:sp>
    </p:spTree>
    <p:extLst>
      <p:ext uri="{BB962C8B-B14F-4D97-AF65-F5344CB8AC3E}">
        <p14:creationId xmlns:p14="http://schemas.microsoft.com/office/powerpoint/2010/main" val="155093562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435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3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187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0044C1-B5F0-47A9-9D68-FF10C4AA21D5}" type="datetime1">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68716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F82F1A-2BAD-4AC1-8158-40E47EDD0305}" type="datetime1">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130498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D72FC-CA70-4CC3-9A55-1812C5E99312}" type="datetime1">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398159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74477-70C3-429D-9C18-B42D93F7FFFC}" type="datetime1">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286273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824C86-1371-4AC5-880E-4ECFC4487AFA}" type="datetime1">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99397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62E072-AAFB-4EDA-95D3-0CCDBAA8070A}" type="datetime1">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84461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D1898D-DC2E-4857-9AEC-B0AC2FB620CF}" type="datetime1">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178423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8E1E45-57EE-48F0-BEDB-FB742BDF8442}" type="datetime1">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231733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9E98B-243A-41FA-85A5-8DD0D0FF24DB}" type="datetime1">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203141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4C0342-F2D6-4302-9A0A-4F7800946E0E}" type="datetime1">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159713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FD5AB0-5C96-4681-B894-3206F5502170}" type="datetime1">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030F3-AF8D-4A71-B61F-0DF5FBCF46C8}" type="slidenum">
              <a:rPr lang="en-US" smtClean="0"/>
              <a:t>‹#›</a:t>
            </a:fld>
            <a:endParaRPr lang="en-US"/>
          </a:p>
        </p:txBody>
      </p:sp>
    </p:spTree>
    <p:extLst>
      <p:ext uri="{BB962C8B-B14F-4D97-AF65-F5344CB8AC3E}">
        <p14:creationId xmlns:p14="http://schemas.microsoft.com/office/powerpoint/2010/main" val="259633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528E2-3F40-40B7-958A-0935AA21F965}" type="datetime1">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030F3-AF8D-4A71-B61F-0DF5FBCF46C8}" type="slidenum">
              <a:rPr lang="en-US" smtClean="0"/>
              <a:t>‹#›</a:t>
            </a:fld>
            <a:endParaRPr lang="en-US"/>
          </a:p>
        </p:txBody>
      </p:sp>
    </p:spTree>
    <p:extLst>
      <p:ext uri="{BB962C8B-B14F-4D97-AF65-F5344CB8AC3E}">
        <p14:creationId xmlns:p14="http://schemas.microsoft.com/office/powerpoint/2010/main" val="3074032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solidFill>
                  <a:schemeClr val="bg1"/>
                </a:solidFill>
              </a:rPr>
              <a:t>Centenary College </a:t>
            </a:r>
            <a:br>
              <a:rPr lang="en-US" sz="6600" dirty="0" smtClean="0">
                <a:solidFill>
                  <a:schemeClr val="bg1"/>
                </a:solidFill>
              </a:rPr>
            </a:br>
            <a:r>
              <a:rPr lang="en-US" sz="6600" dirty="0" smtClean="0">
                <a:solidFill>
                  <a:schemeClr val="bg1"/>
                </a:solidFill>
              </a:rPr>
              <a:t>e-Bill Tutorial</a:t>
            </a:r>
            <a:endParaRPr lang="en-US" sz="6600" dirty="0">
              <a:solidFill>
                <a:schemeClr val="bg1"/>
              </a:solidFill>
            </a:endParaRPr>
          </a:p>
        </p:txBody>
      </p:sp>
      <p:sp>
        <p:nvSpPr>
          <p:cNvPr id="3" name="Subtitle 2"/>
          <p:cNvSpPr>
            <a:spLocks noGrp="1"/>
          </p:cNvSpPr>
          <p:nvPr>
            <p:ph type="subTitle" idx="1"/>
          </p:nvPr>
        </p:nvSpPr>
        <p:spPr/>
        <p:txBody>
          <a:bodyPr>
            <a:normAutofit/>
          </a:bodyPr>
          <a:lstStyle/>
          <a:p>
            <a:endParaRPr lang="en-US" sz="2800" dirty="0" smtClean="0">
              <a:solidFill>
                <a:schemeClr val="bg1"/>
              </a:solidFill>
            </a:endParaRPr>
          </a:p>
          <a:p>
            <a:r>
              <a:rPr lang="en-US" sz="2800" dirty="0" smtClean="0">
                <a:solidFill>
                  <a:schemeClr val="bg1"/>
                </a:solidFill>
              </a:rPr>
              <a:t> Bursar’s Office</a:t>
            </a: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DF2030F3-AF8D-4A71-B61F-0DF5FBCF46C8}" type="slidenum">
              <a:rPr lang="en-US" smtClean="0"/>
              <a:t>1</a:t>
            </a:fld>
            <a:endParaRPr lang="en-US"/>
          </a:p>
        </p:txBody>
      </p:sp>
    </p:spTree>
    <p:extLst>
      <p:ext uri="{BB962C8B-B14F-4D97-AF65-F5344CB8AC3E}">
        <p14:creationId xmlns:p14="http://schemas.microsoft.com/office/powerpoint/2010/main" val="321760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78429" y="4914900"/>
            <a:ext cx="10896601" cy="1688873"/>
          </a:xfrm>
        </p:spPr>
        <p:txBody>
          <a:bodyPr>
            <a:normAutofit/>
          </a:bodyPr>
          <a:lstStyle/>
          <a:p>
            <a:pPr marL="457200" indent="-457200">
              <a:buFont typeface="Arial" panose="020B0604020202020204" pitchFamily="34" charset="0"/>
              <a:buChar char="•"/>
            </a:pPr>
            <a:r>
              <a:rPr lang="en-US" sz="3200" dirty="0" smtClean="0">
                <a:solidFill>
                  <a:schemeClr val="bg1"/>
                </a:solidFill>
              </a:rPr>
              <a:t>Total tuition will be listed on the orange line. Tuition will only appear as a summary based on the costs for the courses listed below the orange line.</a:t>
            </a:r>
            <a:endParaRPr lang="en-US" sz="3200" dirty="0">
              <a:solidFill>
                <a:schemeClr val="bg1"/>
              </a:solidFill>
            </a:endParaRPr>
          </a:p>
        </p:txBody>
      </p:sp>
      <p:pic>
        <p:nvPicPr>
          <p:cNvPr id="5" name="Picture 4"/>
          <p:cNvPicPr>
            <a:picLocks noChangeAspect="1"/>
          </p:cNvPicPr>
          <p:nvPr/>
        </p:nvPicPr>
        <p:blipFill>
          <a:blip r:embed="rId2"/>
          <a:stretch>
            <a:fillRect/>
          </a:stretch>
        </p:blipFill>
        <p:spPr>
          <a:xfrm>
            <a:off x="678430" y="840241"/>
            <a:ext cx="10896600" cy="3609975"/>
          </a:xfrm>
          <a:prstGeom prst="rect">
            <a:avLst/>
          </a:prstGeom>
        </p:spPr>
      </p:pic>
      <p:sp>
        <p:nvSpPr>
          <p:cNvPr id="2" name="Slide Number Placeholder 1"/>
          <p:cNvSpPr>
            <a:spLocks noGrp="1"/>
          </p:cNvSpPr>
          <p:nvPr>
            <p:ph type="sldNum" sz="quarter" idx="12"/>
          </p:nvPr>
        </p:nvSpPr>
        <p:spPr/>
        <p:txBody>
          <a:bodyPr/>
          <a:lstStyle/>
          <a:p>
            <a:fld id="{DF2030F3-AF8D-4A71-B61F-0DF5FBCF46C8}" type="slidenum">
              <a:rPr lang="en-US" smtClean="0"/>
              <a:t>10</a:t>
            </a:fld>
            <a:endParaRPr lang="en-US"/>
          </a:p>
        </p:txBody>
      </p:sp>
    </p:spTree>
    <p:extLst>
      <p:ext uri="{BB962C8B-B14F-4D97-AF65-F5344CB8AC3E}">
        <p14:creationId xmlns:p14="http://schemas.microsoft.com/office/powerpoint/2010/main" val="125610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4327071"/>
            <a:ext cx="10606541" cy="1541916"/>
          </a:xfrm>
        </p:spPr>
        <p:txBody>
          <a:bodyPr>
            <a:normAutofit/>
          </a:bodyPr>
          <a:lstStyle/>
          <a:p>
            <a:pPr marL="342900" indent="-342900">
              <a:buFont typeface="Arial" panose="020B0604020202020204" pitchFamily="34" charset="0"/>
              <a:buChar char="•"/>
            </a:pPr>
            <a:r>
              <a:rPr lang="en-US" sz="3200" dirty="0" smtClean="0">
                <a:solidFill>
                  <a:schemeClr val="bg1"/>
                </a:solidFill>
              </a:rPr>
              <a:t>The next section on the activity page is Fees.  On the orange line is the summary of the fees.  Below the orange line is the detail of the fees.</a:t>
            </a:r>
            <a:endParaRPr lang="en-US" sz="3200" dirty="0">
              <a:solidFill>
                <a:schemeClr val="bg1"/>
              </a:solidFill>
            </a:endParaRPr>
          </a:p>
        </p:txBody>
      </p:sp>
      <p:pic>
        <p:nvPicPr>
          <p:cNvPr id="5" name="Picture 4"/>
          <p:cNvPicPr>
            <a:picLocks noChangeAspect="1"/>
          </p:cNvPicPr>
          <p:nvPr/>
        </p:nvPicPr>
        <p:blipFill>
          <a:blip r:embed="rId2"/>
          <a:stretch>
            <a:fillRect/>
          </a:stretch>
        </p:blipFill>
        <p:spPr>
          <a:xfrm>
            <a:off x="666183" y="1274989"/>
            <a:ext cx="10953750" cy="2609850"/>
          </a:xfrm>
          <a:prstGeom prst="rect">
            <a:avLst/>
          </a:prstGeom>
        </p:spPr>
      </p:pic>
      <p:sp>
        <p:nvSpPr>
          <p:cNvPr id="2" name="Slide Number Placeholder 1"/>
          <p:cNvSpPr>
            <a:spLocks noGrp="1"/>
          </p:cNvSpPr>
          <p:nvPr>
            <p:ph type="sldNum" sz="quarter" idx="12"/>
          </p:nvPr>
        </p:nvSpPr>
        <p:spPr/>
        <p:txBody>
          <a:bodyPr/>
          <a:lstStyle/>
          <a:p>
            <a:fld id="{DF2030F3-AF8D-4A71-B61F-0DF5FBCF46C8}" type="slidenum">
              <a:rPr lang="en-US" smtClean="0"/>
              <a:t>11</a:t>
            </a:fld>
            <a:endParaRPr lang="en-US"/>
          </a:p>
        </p:txBody>
      </p:sp>
    </p:spTree>
    <p:extLst>
      <p:ext uri="{BB962C8B-B14F-4D97-AF65-F5344CB8AC3E}">
        <p14:creationId xmlns:p14="http://schemas.microsoft.com/office/powerpoint/2010/main" val="1324657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4098471"/>
            <a:ext cx="10394269" cy="1770517"/>
          </a:xfrm>
        </p:spPr>
        <p:txBody>
          <a:bodyPr>
            <a:noAutofit/>
          </a:bodyPr>
          <a:lstStyle/>
          <a:p>
            <a:pPr marL="342900" indent="-342900">
              <a:buFont typeface="Arial" panose="020B0604020202020204" pitchFamily="34" charset="0"/>
              <a:buChar char="•"/>
            </a:pPr>
            <a:r>
              <a:rPr lang="en-US" sz="3200" dirty="0" smtClean="0">
                <a:solidFill>
                  <a:schemeClr val="bg1">
                    <a:lumMod val="95000"/>
                  </a:schemeClr>
                </a:solidFill>
              </a:rPr>
              <a:t>If you will be residing on campus, summary costs will appear on the orange line.  Some detail information regarding your room assignment and meal plan will appear below the orange line.</a:t>
            </a:r>
            <a:endParaRPr lang="en-US" sz="3200" dirty="0">
              <a:solidFill>
                <a:schemeClr val="bg1">
                  <a:lumMod val="95000"/>
                </a:schemeClr>
              </a:solidFill>
            </a:endParaRPr>
          </a:p>
        </p:txBody>
      </p:sp>
      <p:pic>
        <p:nvPicPr>
          <p:cNvPr id="5" name="Picture 4"/>
          <p:cNvPicPr>
            <a:picLocks noChangeAspect="1"/>
          </p:cNvPicPr>
          <p:nvPr/>
        </p:nvPicPr>
        <p:blipFill>
          <a:blip r:embed="rId2"/>
          <a:stretch>
            <a:fillRect/>
          </a:stretch>
        </p:blipFill>
        <p:spPr>
          <a:xfrm>
            <a:off x="564809" y="1228044"/>
            <a:ext cx="10944225" cy="1952625"/>
          </a:xfrm>
          <a:prstGeom prst="rect">
            <a:avLst/>
          </a:prstGeom>
        </p:spPr>
      </p:pic>
      <p:sp>
        <p:nvSpPr>
          <p:cNvPr id="2" name="Slide Number Placeholder 1"/>
          <p:cNvSpPr>
            <a:spLocks noGrp="1"/>
          </p:cNvSpPr>
          <p:nvPr>
            <p:ph type="sldNum" sz="quarter" idx="12"/>
          </p:nvPr>
        </p:nvSpPr>
        <p:spPr/>
        <p:txBody>
          <a:bodyPr/>
          <a:lstStyle/>
          <a:p>
            <a:fld id="{DF2030F3-AF8D-4A71-B61F-0DF5FBCF46C8}" type="slidenum">
              <a:rPr lang="en-US" smtClean="0"/>
              <a:t>12</a:t>
            </a:fld>
            <a:endParaRPr lang="en-US"/>
          </a:p>
        </p:txBody>
      </p:sp>
    </p:spTree>
    <p:extLst>
      <p:ext uri="{BB962C8B-B14F-4D97-AF65-F5344CB8AC3E}">
        <p14:creationId xmlns:p14="http://schemas.microsoft.com/office/powerpoint/2010/main" val="124246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36814" y="3984172"/>
            <a:ext cx="10972800" cy="2220685"/>
          </a:xfrm>
        </p:spPr>
        <p:txBody>
          <a:bodyPr>
            <a:noAutofit/>
          </a:bodyPr>
          <a:lstStyle/>
          <a:p>
            <a:pPr marL="342900" indent="-342900">
              <a:buFont typeface="Arial" panose="020B0604020202020204" pitchFamily="34" charset="0"/>
              <a:buChar char="•"/>
            </a:pPr>
            <a:r>
              <a:rPr lang="en-US" sz="2800" dirty="0" smtClean="0">
                <a:solidFill>
                  <a:schemeClr val="bg1"/>
                </a:solidFill>
              </a:rPr>
              <a:t>If you are awarded financial aid, have made a payment, or have miscellaneous charges or adjustments, there would be additional sections (orange line) to view.  At any time, by clicking on the down arrow next to the section title, you will be able to expand or collapse the information contained in that section.</a:t>
            </a:r>
            <a:endParaRPr lang="en-US" sz="2800" dirty="0">
              <a:solidFill>
                <a:schemeClr val="bg1"/>
              </a:solidFill>
            </a:endParaRPr>
          </a:p>
        </p:txBody>
      </p:sp>
      <p:pic>
        <p:nvPicPr>
          <p:cNvPr id="5" name="Picture 4"/>
          <p:cNvPicPr>
            <a:picLocks noChangeAspect="1"/>
          </p:cNvPicPr>
          <p:nvPr/>
        </p:nvPicPr>
        <p:blipFill>
          <a:blip r:embed="rId2"/>
          <a:stretch>
            <a:fillRect/>
          </a:stretch>
        </p:blipFill>
        <p:spPr>
          <a:xfrm>
            <a:off x="636814" y="693964"/>
            <a:ext cx="10972800" cy="2857500"/>
          </a:xfrm>
          <a:prstGeom prst="rect">
            <a:avLst/>
          </a:prstGeom>
        </p:spPr>
      </p:pic>
      <p:sp>
        <p:nvSpPr>
          <p:cNvPr id="2" name="Slide Number Placeholder 1"/>
          <p:cNvSpPr>
            <a:spLocks noGrp="1"/>
          </p:cNvSpPr>
          <p:nvPr>
            <p:ph type="sldNum" sz="quarter" idx="12"/>
          </p:nvPr>
        </p:nvSpPr>
        <p:spPr/>
        <p:txBody>
          <a:bodyPr/>
          <a:lstStyle/>
          <a:p>
            <a:fld id="{DF2030F3-AF8D-4A71-B61F-0DF5FBCF46C8}" type="slidenum">
              <a:rPr lang="en-US" smtClean="0"/>
              <a:t>13</a:t>
            </a:fld>
            <a:endParaRPr lang="en-US"/>
          </a:p>
        </p:txBody>
      </p:sp>
    </p:spTree>
    <p:extLst>
      <p:ext uri="{BB962C8B-B14F-4D97-AF65-F5344CB8AC3E}">
        <p14:creationId xmlns:p14="http://schemas.microsoft.com/office/powerpoint/2010/main" val="340279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8120" y="5038531"/>
            <a:ext cx="11669080" cy="1415725"/>
          </a:xfrm>
        </p:spPr>
        <p:txBody>
          <a:bodyPr>
            <a:normAutofit/>
          </a:bodyPr>
          <a:lstStyle/>
          <a:p>
            <a:pPr marL="571500" indent="-571500">
              <a:buFont typeface="Arial" panose="020B0604020202020204" pitchFamily="34" charset="0"/>
              <a:buChar char="•"/>
            </a:pPr>
            <a:r>
              <a:rPr lang="en-US" sz="2800" dirty="0" smtClean="0">
                <a:solidFill>
                  <a:schemeClr val="bg1"/>
                </a:solidFill>
              </a:rPr>
              <a:t>Now that you have reviewed your charges, you can go back to the payment page by clicking on the drop down arrow next to “Student Finance” and selecting “Make a </a:t>
            </a:r>
            <a:r>
              <a:rPr lang="en-US" sz="2800" dirty="0" smtClean="0">
                <a:solidFill>
                  <a:schemeClr val="bg1"/>
                </a:solidFill>
              </a:rPr>
              <a:t>Payment”. </a:t>
            </a:r>
            <a:endParaRPr lang="en-US" sz="2800" dirty="0">
              <a:solidFill>
                <a:schemeClr val="bg1"/>
              </a:solidFill>
            </a:endParaRPr>
          </a:p>
        </p:txBody>
      </p:sp>
      <p:sp>
        <p:nvSpPr>
          <p:cNvPr id="5" name="Rectangle 4"/>
          <p:cNvSpPr/>
          <p:nvPr/>
        </p:nvSpPr>
        <p:spPr>
          <a:xfrm>
            <a:off x="1184988" y="1744824"/>
            <a:ext cx="10077061" cy="30605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128588" y="849086"/>
            <a:ext cx="335902" cy="7931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218119" y="95931"/>
            <a:ext cx="12001500" cy="4709432"/>
          </a:xfrm>
          <a:prstGeom prst="rect">
            <a:avLst/>
          </a:prstGeom>
        </p:spPr>
      </p:pic>
      <p:sp>
        <p:nvSpPr>
          <p:cNvPr id="2" name="Slide Number Placeholder 1"/>
          <p:cNvSpPr>
            <a:spLocks noGrp="1"/>
          </p:cNvSpPr>
          <p:nvPr>
            <p:ph type="sldNum" sz="quarter" idx="12"/>
          </p:nvPr>
        </p:nvSpPr>
        <p:spPr/>
        <p:txBody>
          <a:bodyPr/>
          <a:lstStyle/>
          <a:p>
            <a:fld id="{DF2030F3-AF8D-4A71-B61F-0DF5FBCF46C8}" type="slidenum">
              <a:rPr lang="en-US" smtClean="0"/>
              <a:t>14</a:t>
            </a:fld>
            <a:endParaRPr lang="en-US"/>
          </a:p>
        </p:txBody>
      </p:sp>
    </p:spTree>
    <p:extLst>
      <p:ext uri="{BB962C8B-B14F-4D97-AF65-F5344CB8AC3E}">
        <p14:creationId xmlns:p14="http://schemas.microsoft.com/office/powerpoint/2010/main" val="3652130209"/>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88" r="971"/>
          <a:stretch/>
        </p:blipFill>
        <p:spPr>
          <a:xfrm>
            <a:off x="839788" y="466725"/>
            <a:ext cx="10758163" cy="4338638"/>
          </a:xfrm>
        </p:spPr>
      </p:pic>
      <p:sp>
        <p:nvSpPr>
          <p:cNvPr id="4" name="Text Placeholder 3"/>
          <p:cNvSpPr>
            <a:spLocks noGrp="1"/>
          </p:cNvSpPr>
          <p:nvPr>
            <p:ph type="body" sz="half" idx="2"/>
          </p:nvPr>
        </p:nvSpPr>
        <p:spPr>
          <a:xfrm>
            <a:off x="839788" y="5038531"/>
            <a:ext cx="10758163" cy="1324947"/>
          </a:xfrm>
        </p:spPr>
        <p:txBody>
          <a:bodyPr>
            <a:normAutofit fontScale="92500" lnSpcReduction="10000"/>
          </a:bodyPr>
          <a:lstStyle/>
          <a:p>
            <a:pPr marL="571500" indent="-571500">
              <a:buFont typeface="Arial" panose="020B0604020202020204" pitchFamily="34" charset="0"/>
              <a:buChar char="•"/>
            </a:pPr>
            <a:r>
              <a:rPr lang="en-US" sz="3600" dirty="0" smtClean="0">
                <a:solidFill>
                  <a:schemeClr val="bg1"/>
                </a:solidFill>
              </a:rPr>
              <a:t>If there are charges for more than one term or you need to pay a deposit, please note that you will be able to select what charge or deposit you want to pay.</a:t>
            </a:r>
            <a:endParaRPr lang="en-US" sz="3600" dirty="0">
              <a:solidFill>
                <a:schemeClr val="bg1"/>
              </a:solidFill>
            </a:endParaRPr>
          </a:p>
        </p:txBody>
      </p:sp>
      <p:sp>
        <p:nvSpPr>
          <p:cNvPr id="5" name="Rectangle 4"/>
          <p:cNvSpPr/>
          <p:nvPr/>
        </p:nvSpPr>
        <p:spPr>
          <a:xfrm>
            <a:off x="1502229" y="3508310"/>
            <a:ext cx="457200" cy="7184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2024743" y="2636044"/>
            <a:ext cx="1390261" cy="7931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F2030F3-AF8D-4A71-B61F-0DF5FBCF46C8}" type="slidenum">
              <a:rPr lang="en-US" smtClean="0"/>
              <a:t>15</a:t>
            </a:fld>
            <a:endParaRPr lang="en-US"/>
          </a:p>
        </p:txBody>
      </p:sp>
    </p:spTree>
    <p:extLst>
      <p:ext uri="{BB962C8B-B14F-4D97-AF65-F5344CB8AC3E}">
        <p14:creationId xmlns:p14="http://schemas.microsoft.com/office/powerpoint/2010/main" val="16433068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88" r="971"/>
          <a:stretch/>
        </p:blipFill>
        <p:spPr>
          <a:xfrm>
            <a:off x="839788" y="466725"/>
            <a:ext cx="10758163" cy="4338638"/>
          </a:xfrm>
        </p:spPr>
      </p:pic>
      <p:sp>
        <p:nvSpPr>
          <p:cNvPr id="4" name="Text Placeholder 3"/>
          <p:cNvSpPr>
            <a:spLocks noGrp="1"/>
          </p:cNvSpPr>
          <p:nvPr>
            <p:ph type="body" sz="half" idx="2"/>
          </p:nvPr>
        </p:nvSpPr>
        <p:spPr>
          <a:xfrm>
            <a:off x="839789" y="5038531"/>
            <a:ext cx="10758162" cy="1324947"/>
          </a:xfrm>
        </p:spPr>
        <p:txBody>
          <a:bodyPr>
            <a:normAutofit/>
          </a:bodyPr>
          <a:lstStyle/>
          <a:p>
            <a:pPr marL="571500" indent="-571500">
              <a:buFont typeface="Arial" panose="020B0604020202020204" pitchFamily="34" charset="0"/>
              <a:buChar char="•"/>
            </a:pPr>
            <a:r>
              <a:rPr lang="en-US" sz="3600" dirty="0" smtClean="0">
                <a:solidFill>
                  <a:schemeClr val="bg1"/>
                </a:solidFill>
              </a:rPr>
              <a:t>Also note that you are able to change the $ amount you want to pay.</a:t>
            </a:r>
            <a:endParaRPr lang="en-US" sz="3600" dirty="0">
              <a:solidFill>
                <a:schemeClr val="bg1"/>
              </a:solidFill>
            </a:endParaRPr>
          </a:p>
        </p:txBody>
      </p:sp>
      <p:sp>
        <p:nvSpPr>
          <p:cNvPr id="5" name="Rectangle 4"/>
          <p:cNvSpPr/>
          <p:nvPr/>
        </p:nvSpPr>
        <p:spPr>
          <a:xfrm>
            <a:off x="9573208" y="3429146"/>
            <a:ext cx="1455575" cy="4897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8976049" y="2817845"/>
            <a:ext cx="755780" cy="5225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F2030F3-AF8D-4A71-B61F-0DF5FBCF46C8}" type="slidenum">
              <a:rPr lang="en-US" smtClean="0"/>
              <a:t>16</a:t>
            </a:fld>
            <a:endParaRPr lang="en-US"/>
          </a:p>
        </p:txBody>
      </p:sp>
    </p:spTree>
    <p:extLst>
      <p:ext uri="{BB962C8B-B14F-4D97-AF65-F5344CB8AC3E}">
        <p14:creationId xmlns:p14="http://schemas.microsoft.com/office/powerpoint/2010/main" val="347586640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rotWithShape="1">
          <a:blip r:embed="rId2"/>
          <a:srcRect l="2294" t="38802" r="57914" b="5218"/>
          <a:stretch/>
        </p:blipFill>
        <p:spPr>
          <a:xfrm>
            <a:off x="839787" y="457199"/>
            <a:ext cx="10758163" cy="4348066"/>
          </a:xfrm>
          <a:prstGeom prst="rect">
            <a:avLst/>
          </a:prstGeom>
        </p:spPr>
      </p:pic>
      <p:sp>
        <p:nvSpPr>
          <p:cNvPr id="4" name="Text Placeholder 3"/>
          <p:cNvSpPr>
            <a:spLocks noGrp="1"/>
          </p:cNvSpPr>
          <p:nvPr>
            <p:ph type="body" sz="half" idx="2"/>
          </p:nvPr>
        </p:nvSpPr>
        <p:spPr>
          <a:xfrm>
            <a:off x="839788" y="5038531"/>
            <a:ext cx="10758162" cy="1460240"/>
          </a:xfrm>
        </p:spPr>
        <p:txBody>
          <a:bodyPr>
            <a:normAutofit/>
          </a:bodyPr>
          <a:lstStyle/>
          <a:p>
            <a:pPr marL="571500" indent="-571500">
              <a:buFont typeface="Arial" panose="020B0604020202020204" pitchFamily="34" charset="0"/>
              <a:buChar char="•"/>
            </a:pPr>
            <a:r>
              <a:rPr lang="en-US" sz="3600" dirty="0" smtClean="0">
                <a:solidFill>
                  <a:schemeClr val="bg1"/>
                </a:solidFill>
              </a:rPr>
              <a:t>Click “Choose a Payment Method” and select the payment method you want to use.</a:t>
            </a:r>
            <a:endParaRPr lang="en-US" sz="3600" dirty="0">
              <a:solidFill>
                <a:schemeClr val="bg1"/>
              </a:solidFill>
            </a:endParaRPr>
          </a:p>
        </p:txBody>
      </p:sp>
      <p:sp>
        <p:nvSpPr>
          <p:cNvPr id="5" name="Rectangle 4"/>
          <p:cNvSpPr/>
          <p:nvPr/>
        </p:nvSpPr>
        <p:spPr>
          <a:xfrm>
            <a:off x="5523722" y="1800808"/>
            <a:ext cx="1987421" cy="9983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638939" y="2453951"/>
            <a:ext cx="1754155" cy="93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F2030F3-AF8D-4A71-B61F-0DF5FBCF46C8}" type="slidenum">
              <a:rPr lang="en-US" smtClean="0"/>
              <a:t>17</a:t>
            </a:fld>
            <a:endParaRPr lang="en-US"/>
          </a:p>
        </p:txBody>
      </p:sp>
    </p:spTree>
    <p:extLst>
      <p:ext uri="{BB962C8B-B14F-4D97-AF65-F5344CB8AC3E}">
        <p14:creationId xmlns:p14="http://schemas.microsoft.com/office/powerpoint/2010/main" val="186156433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rotWithShape="1">
          <a:blip r:embed="rId2"/>
          <a:srcRect l="2294" t="38802" r="57914" b="5218"/>
          <a:stretch/>
        </p:blipFill>
        <p:spPr>
          <a:xfrm>
            <a:off x="839787" y="457199"/>
            <a:ext cx="10758163" cy="4348066"/>
          </a:xfrm>
          <a:prstGeom prst="rect">
            <a:avLst/>
          </a:prstGeom>
        </p:spPr>
      </p:pic>
      <p:sp>
        <p:nvSpPr>
          <p:cNvPr id="4" name="Text Placeholder 3"/>
          <p:cNvSpPr>
            <a:spLocks noGrp="1"/>
          </p:cNvSpPr>
          <p:nvPr>
            <p:ph type="body" sz="half" idx="2"/>
          </p:nvPr>
        </p:nvSpPr>
        <p:spPr>
          <a:xfrm>
            <a:off x="839788" y="5038531"/>
            <a:ext cx="10758163" cy="1324947"/>
          </a:xfrm>
        </p:spPr>
        <p:txBody>
          <a:bodyPr>
            <a:normAutofit/>
          </a:bodyPr>
          <a:lstStyle/>
          <a:p>
            <a:pPr marL="571500" indent="-571500">
              <a:buFont typeface="Arial" panose="020B0604020202020204" pitchFamily="34" charset="0"/>
              <a:buChar char="•"/>
            </a:pPr>
            <a:r>
              <a:rPr lang="en-US" sz="3600" dirty="0" smtClean="0">
                <a:solidFill>
                  <a:schemeClr val="bg1"/>
                </a:solidFill>
              </a:rPr>
              <a:t>Click “Proceed to Payment”.</a:t>
            </a:r>
            <a:endParaRPr lang="en-US" sz="3600" dirty="0">
              <a:solidFill>
                <a:schemeClr val="bg1"/>
              </a:solidFill>
            </a:endParaRPr>
          </a:p>
        </p:txBody>
      </p:sp>
      <p:sp>
        <p:nvSpPr>
          <p:cNvPr id="5" name="Rectangle 4"/>
          <p:cNvSpPr/>
          <p:nvPr/>
        </p:nvSpPr>
        <p:spPr>
          <a:xfrm>
            <a:off x="7576457" y="1810140"/>
            <a:ext cx="1436914" cy="3732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9134669" y="2006081"/>
            <a:ext cx="143691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F2030F3-AF8D-4A71-B61F-0DF5FBCF46C8}" type="slidenum">
              <a:rPr lang="en-US" smtClean="0"/>
              <a:t>18</a:t>
            </a:fld>
            <a:endParaRPr lang="en-US"/>
          </a:p>
        </p:txBody>
      </p:sp>
    </p:spTree>
    <p:extLst>
      <p:ext uri="{BB962C8B-B14F-4D97-AF65-F5344CB8AC3E}">
        <p14:creationId xmlns:p14="http://schemas.microsoft.com/office/powerpoint/2010/main" val="398965581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06" r="406"/>
          <a:stretch/>
        </p:blipFill>
        <p:spPr>
          <a:xfrm>
            <a:off x="839788" y="466725"/>
            <a:ext cx="10758163" cy="4338638"/>
          </a:xfrm>
        </p:spPr>
      </p:pic>
      <p:sp>
        <p:nvSpPr>
          <p:cNvPr id="4" name="Text Placeholder 3"/>
          <p:cNvSpPr>
            <a:spLocks noGrp="1"/>
          </p:cNvSpPr>
          <p:nvPr>
            <p:ph type="body" sz="half" idx="2"/>
          </p:nvPr>
        </p:nvSpPr>
        <p:spPr>
          <a:xfrm>
            <a:off x="839788" y="5038531"/>
            <a:ext cx="10758163" cy="1324947"/>
          </a:xfrm>
        </p:spPr>
        <p:txBody>
          <a:bodyPr>
            <a:normAutofit fontScale="77500" lnSpcReduction="20000"/>
          </a:bodyPr>
          <a:lstStyle/>
          <a:p>
            <a:pPr marL="571500" indent="-571500">
              <a:buFont typeface="Arial" panose="020B0604020202020204" pitchFamily="34" charset="0"/>
              <a:buChar char="•"/>
            </a:pPr>
            <a:r>
              <a:rPr lang="en-US" sz="3600" dirty="0" smtClean="0">
                <a:solidFill>
                  <a:schemeClr val="bg1"/>
                </a:solidFill>
              </a:rPr>
              <a:t>A confirmation screen will appear. Check to make sure the “Payment Method” you selected and the “Total Payment Amount” you wish to pay are correct. If they are not correct, click the web back arrow.</a:t>
            </a:r>
            <a:endParaRPr lang="en-US" sz="3600" dirty="0">
              <a:solidFill>
                <a:schemeClr val="bg1"/>
              </a:solidFill>
            </a:endParaRPr>
          </a:p>
        </p:txBody>
      </p:sp>
      <p:sp>
        <p:nvSpPr>
          <p:cNvPr id="7" name="Rectangle 6"/>
          <p:cNvSpPr/>
          <p:nvPr/>
        </p:nvSpPr>
        <p:spPr>
          <a:xfrm>
            <a:off x="914400" y="1138336"/>
            <a:ext cx="10599576" cy="35642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7324531" y="643812"/>
            <a:ext cx="737118" cy="4012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F2030F3-AF8D-4A71-B61F-0DF5FBCF46C8}" type="slidenum">
              <a:rPr lang="en-US" smtClean="0"/>
              <a:t>19</a:t>
            </a:fld>
            <a:endParaRPr lang="en-US"/>
          </a:p>
        </p:txBody>
      </p:sp>
    </p:spTree>
    <p:extLst>
      <p:ext uri="{BB962C8B-B14F-4D97-AF65-F5344CB8AC3E}">
        <p14:creationId xmlns:p14="http://schemas.microsoft.com/office/powerpoint/2010/main" val="157639320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522" b="629"/>
          <a:stretch/>
        </p:blipFill>
        <p:spPr>
          <a:xfrm>
            <a:off x="835378" y="248356"/>
            <a:ext cx="10747022" cy="4571999"/>
          </a:xfrm>
        </p:spPr>
      </p:pic>
      <p:sp>
        <p:nvSpPr>
          <p:cNvPr id="4" name="Text Placeholder 3"/>
          <p:cNvSpPr>
            <a:spLocks noGrp="1"/>
          </p:cNvSpPr>
          <p:nvPr>
            <p:ph type="body" sz="half" idx="2"/>
          </p:nvPr>
        </p:nvSpPr>
        <p:spPr>
          <a:xfrm>
            <a:off x="835378" y="5034845"/>
            <a:ext cx="10747022" cy="1365956"/>
          </a:xfrm>
        </p:spPr>
        <p:txBody>
          <a:bodyPr>
            <a:normAutofit/>
          </a:bodyPr>
          <a:lstStyle/>
          <a:p>
            <a:pPr marL="342900" indent="-342900">
              <a:buFont typeface="Arial" panose="020B0604020202020204" pitchFamily="34" charset="0"/>
              <a:buChar char="•"/>
            </a:pPr>
            <a:r>
              <a:rPr lang="en-US" sz="3600" dirty="0" smtClean="0">
                <a:solidFill>
                  <a:schemeClr val="bg1"/>
                </a:solidFill>
              </a:rPr>
              <a:t>Log into my.centenarycollege.edu</a:t>
            </a:r>
            <a:endParaRPr lang="en-US" sz="3600" dirty="0">
              <a:solidFill>
                <a:schemeClr val="bg1"/>
              </a:solidFill>
            </a:endParaRPr>
          </a:p>
        </p:txBody>
      </p:sp>
      <p:sp>
        <p:nvSpPr>
          <p:cNvPr id="7" name="Rectangle 6"/>
          <p:cNvSpPr/>
          <p:nvPr/>
        </p:nvSpPr>
        <p:spPr>
          <a:xfrm>
            <a:off x="1298448" y="822960"/>
            <a:ext cx="2066544" cy="16184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57200" y="685800"/>
            <a:ext cx="758952" cy="5303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F2030F3-AF8D-4A71-B61F-0DF5FBCF46C8}" type="slidenum">
              <a:rPr lang="en-US" smtClean="0"/>
              <a:t>2</a:t>
            </a:fld>
            <a:endParaRPr lang="en-US"/>
          </a:p>
        </p:txBody>
      </p:sp>
    </p:spTree>
    <p:extLst>
      <p:ext uri="{BB962C8B-B14F-4D97-AF65-F5344CB8AC3E}">
        <p14:creationId xmlns:p14="http://schemas.microsoft.com/office/powerpoint/2010/main" val="13292112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06" r="406"/>
          <a:stretch/>
        </p:blipFill>
        <p:spPr>
          <a:xfrm>
            <a:off x="839788" y="466725"/>
            <a:ext cx="10758163" cy="4338638"/>
          </a:xfrm>
        </p:spPr>
      </p:pic>
      <p:sp>
        <p:nvSpPr>
          <p:cNvPr id="4" name="Text Placeholder 3"/>
          <p:cNvSpPr>
            <a:spLocks noGrp="1"/>
          </p:cNvSpPr>
          <p:nvPr>
            <p:ph type="body" sz="half" idx="2"/>
          </p:nvPr>
        </p:nvSpPr>
        <p:spPr>
          <a:xfrm>
            <a:off x="839788" y="5038531"/>
            <a:ext cx="10758163" cy="1324947"/>
          </a:xfrm>
        </p:spPr>
        <p:txBody>
          <a:bodyPr>
            <a:normAutofit/>
          </a:bodyPr>
          <a:lstStyle/>
          <a:p>
            <a:pPr marL="571500" indent="-571500">
              <a:buFont typeface="Arial" panose="020B0604020202020204" pitchFamily="34" charset="0"/>
              <a:buChar char="•"/>
            </a:pPr>
            <a:r>
              <a:rPr lang="en-US" sz="3600" dirty="0" smtClean="0">
                <a:solidFill>
                  <a:schemeClr val="bg1"/>
                </a:solidFill>
              </a:rPr>
              <a:t>If once both payment method and amount are correct, Click “Pay Now”.</a:t>
            </a:r>
            <a:endParaRPr lang="en-US" sz="3600" dirty="0">
              <a:solidFill>
                <a:schemeClr val="bg1"/>
              </a:solidFill>
            </a:endParaRPr>
          </a:p>
        </p:txBody>
      </p:sp>
      <p:sp>
        <p:nvSpPr>
          <p:cNvPr id="7" name="Rectangle 6"/>
          <p:cNvSpPr/>
          <p:nvPr/>
        </p:nvSpPr>
        <p:spPr>
          <a:xfrm>
            <a:off x="10347649" y="4133461"/>
            <a:ext cx="951722" cy="4284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8994710" y="3811104"/>
            <a:ext cx="1212980" cy="5175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F2030F3-AF8D-4A71-B61F-0DF5FBCF46C8}" type="slidenum">
              <a:rPr lang="en-US" smtClean="0"/>
              <a:t>20</a:t>
            </a:fld>
            <a:endParaRPr lang="en-US"/>
          </a:p>
        </p:txBody>
      </p:sp>
    </p:spTree>
    <p:extLst>
      <p:ext uri="{BB962C8B-B14F-4D97-AF65-F5344CB8AC3E}">
        <p14:creationId xmlns:p14="http://schemas.microsoft.com/office/powerpoint/2010/main" val="98855826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41571" y="751114"/>
            <a:ext cx="5698672" cy="2530929"/>
          </a:xfrm>
        </p:spPr>
        <p:txBody>
          <a:bodyPr>
            <a:normAutofit/>
          </a:bodyPr>
          <a:lstStyle/>
          <a:p>
            <a:pPr marL="285750" indent="-285750">
              <a:buFont typeface="Arial" panose="020B0604020202020204" pitchFamily="34" charset="0"/>
              <a:buChar char="•"/>
            </a:pPr>
            <a:r>
              <a:rPr lang="en-US" sz="2800" dirty="0" smtClean="0">
                <a:solidFill>
                  <a:schemeClr val="bg1"/>
                </a:solidFill>
              </a:rPr>
              <a:t>Depending on the payment method you choose, you will need to fill in your credit card or bank information, then click the “Continue” button.</a:t>
            </a:r>
          </a:p>
          <a:p>
            <a:endParaRPr lang="en-US" dirty="0">
              <a:solidFill>
                <a:schemeClr val="bg1"/>
              </a:solidFill>
            </a:endParaRPr>
          </a:p>
        </p:txBody>
      </p:sp>
      <p:pic>
        <p:nvPicPr>
          <p:cNvPr id="5" name="Picture 4"/>
          <p:cNvPicPr>
            <a:picLocks noChangeAspect="1"/>
          </p:cNvPicPr>
          <p:nvPr/>
        </p:nvPicPr>
        <p:blipFill>
          <a:blip r:embed="rId2"/>
          <a:stretch>
            <a:fillRect/>
          </a:stretch>
        </p:blipFill>
        <p:spPr>
          <a:xfrm>
            <a:off x="545875" y="345620"/>
            <a:ext cx="5332412" cy="6185807"/>
          </a:xfrm>
          <a:prstGeom prst="rect">
            <a:avLst/>
          </a:prstGeom>
        </p:spPr>
      </p:pic>
      <p:sp>
        <p:nvSpPr>
          <p:cNvPr id="2" name="Slide Number Placeholder 1"/>
          <p:cNvSpPr>
            <a:spLocks noGrp="1"/>
          </p:cNvSpPr>
          <p:nvPr>
            <p:ph type="sldNum" sz="quarter" idx="12"/>
          </p:nvPr>
        </p:nvSpPr>
        <p:spPr/>
        <p:txBody>
          <a:bodyPr/>
          <a:lstStyle/>
          <a:p>
            <a:fld id="{DF2030F3-AF8D-4A71-B61F-0DF5FBCF46C8}" type="slidenum">
              <a:rPr lang="en-US" smtClean="0"/>
              <a:t>21</a:t>
            </a:fld>
            <a:endParaRPr lang="en-US"/>
          </a:p>
        </p:txBody>
      </p:sp>
    </p:spTree>
    <p:extLst>
      <p:ext uri="{BB962C8B-B14F-4D97-AF65-F5344CB8AC3E}">
        <p14:creationId xmlns:p14="http://schemas.microsoft.com/office/powerpoint/2010/main" val="2642510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645728" y="489858"/>
            <a:ext cx="4506685" cy="4147456"/>
          </a:xfrm>
        </p:spPr>
        <p:txBody>
          <a:bodyPr>
            <a:normAutofit/>
          </a:bodyPr>
          <a:lstStyle/>
          <a:p>
            <a:pPr marL="285750" indent="-285750">
              <a:buFont typeface="Arial" panose="020B0604020202020204" pitchFamily="34" charset="0"/>
              <a:buChar char="•"/>
            </a:pPr>
            <a:r>
              <a:rPr lang="en-US" sz="3600" dirty="0" smtClean="0">
                <a:solidFill>
                  <a:schemeClr val="bg1">
                    <a:lumMod val="95000"/>
                  </a:schemeClr>
                </a:solidFill>
              </a:rPr>
              <a:t>Next review the Official Payments Terms and Conditions, then click on the “Accept Terms” button</a:t>
            </a:r>
            <a:r>
              <a:rPr lang="en-US" sz="2800" dirty="0" smtClean="0">
                <a:solidFill>
                  <a:schemeClr val="bg1">
                    <a:lumMod val="95000"/>
                  </a:schemeClr>
                </a:solidFill>
              </a:rPr>
              <a:t>.</a:t>
            </a:r>
            <a:endParaRPr lang="en-US" sz="2800" dirty="0">
              <a:solidFill>
                <a:schemeClr val="bg1">
                  <a:lumMod val="95000"/>
                </a:schemeClr>
              </a:solidFill>
            </a:endParaRPr>
          </a:p>
        </p:txBody>
      </p:sp>
      <p:pic>
        <p:nvPicPr>
          <p:cNvPr id="5" name="Picture 4"/>
          <p:cNvPicPr>
            <a:picLocks noChangeAspect="1"/>
          </p:cNvPicPr>
          <p:nvPr/>
        </p:nvPicPr>
        <p:blipFill>
          <a:blip r:embed="rId2"/>
          <a:stretch>
            <a:fillRect/>
          </a:stretch>
        </p:blipFill>
        <p:spPr>
          <a:xfrm>
            <a:off x="538844" y="314325"/>
            <a:ext cx="5372099" cy="6151788"/>
          </a:xfrm>
          <a:prstGeom prst="rect">
            <a:avLst/>
          </a:prstGeom>
        </p:spPr>
      </p:pic>
      <p:sp>
        <p:nvSpPr>
          <p:cNvPr id="2" name="Slide Number Placeholder 1"/>
          <p:cNvSpPr>
            <a:spLocks noGrp="1"/>
          </p:cNvSpPr>
          <p:nvPr>
            <p:ph type="sldNum" sz="quarter" idx="12"/>
          </p:nvPr>
        </p:nvSpPr>
        <p:spPr/>
        <p:txBody>
          <a:bodyPr/>
          <a:lstStyle/>
          <a:p>
            <a:fld id="{DF2030F3-AF8D-4A71-B61F-0DF5FBCF46C8}" type="slidenum">
              <a:rPr lang="en-US" smtClean="0"/>
              <a:t>22</a:t>
            </a:fld>
            <a:endParaRPr lang="en-US"/>
          </a:p>
        </p:txBody>
      </p:sp>
    </p:spTree>
    <p:extLst>
      <p:ext uri="{BB962C8B-B14F-4D97-AF65-F5344CB8AC3E}">
        <p14:creationId xmlns:p14="http://schemas.microsoft.com/office/powerpoint/2010/main" val="3218872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188528" y="1012372"/>
            <a:ext cx="5192485" cy="4441372"/>
          </a:xfrm>
        </p:spPr>
        <p:txBody>
          <a:bodyPr>
            <a:noAutofit/>
          </a:bodyPr>
          <a:lstStyle/>
          <a:p>
            <a:pPr marL="285750" indent="-285750">
              <a:buFont typeface="Arial" panose="020B0604020202020204" pitchFamily="34" charset="0"/>
              <a:buChar char="•"/>
            </a:pPr>
            <a:r>
              <a:rPr lang="en-US" sz="2400" dirty="0" smtClean="0">
                <a:solidFill>
                  <a:schemeClr val="bg1">
                    <a:lumMod val="95000"/>
                  </a:schemeClr>
                </a:solidFill>
              </a:rPr>
              <a:t>The address will pre-populate based on the information in Centenary’s student information system.  If the address listed does not match the </a:t>
            </a:r>
            <a:r>
              <a:rPr lang="en-US" sz="2400" dirty="0" smtClean="0">
                <a:solidFill>
                  <a:schemeClr val="bg1">
                    <a:lumMod val="95000"/>
                  </a:schemeClr>
                </a:solidFill>
              </a:rPr>
              <a:t>address </a:t>
            </a:r>
            <a:r>
              <a:rPr lang="en-US" sz="2400" dirty="0" smtClean="0">
                <a:solidFill>
                  <a:schemeClr val="bg1">
                    <a:lumMod val="95000"/>
                  </a:schemeClr>
                </a:solidFill>
              </a:rPr>
              <a:t>on file with the credit card issuer, the payment will be rejected.  You will receive an error message indicating the payment could not be processed.  To avoid this error, change the address to the correct address before clicking on the “Continue” button.</a:t>
            </a:r>
            <a:endParaRPr lang="en-US" sz="2400" dirty="0">
              <a:solidFill>
                <a:schemeClr val="bg1">
                  <a:lumMod val="95000"/>
                </a:schemeClr>
              </a:solidFill>
            </a:endParaRPr>
          </a:p>
        </p:txBody>
      </p:sp>
      <p:pic>
        <p:nvPicPr>
          <p:cNvPr id="5" name="Picture 4"/>
          <p:cNvPicPr>
            <a:picLocks noChangeAspect="1"/>
          </p:cNvPicPr>
          <p:nvPr/>
        </p:nvPicPr>
        <p:blipFill>
          <a:blip r:embed="rId2"/>
          <a:stretch>
            <a:fillRect/>
          </a:stretch>
        </p:blipFill>
        <p:spPr>
          <a:xfrm>
            <a:off x="636814" y="342900"/>
            <a:ext cx="5372100" cy="6123214"/>
          </a:xfrm>
          <a:prstGeom prst="rect">
            <a:avLst/>
          </a:prstGeom>
        </p:spPr>
      </p:pic>
      <p:sp>
        <p:nvSpPr>
          <p:cNvPr id="2" name="Slide Number Placeholder 1"/>
          <p:cNvSpPr>
            <a:spLocks noGrp="1"/>
          </p:cNvSpPr>
          <p:nvPr>
            <p:ph type="sldNum" sz="quarter" idx="12"/>
          </p:nvPr>
        </p:nvSpPr>
        <p:spPr/>
        <p:txBody>
          <a:bodyPr/>
          <a:lstStyle/>
          <a:p>
            <a:fld id="{DF2030F3-AF8D-4A71-B61F-0DF5FBCF46C8}" type="slidenum">
              <a:rPr lang="en-US" smtClean="0"/>
              <a:t>23</a:t>
            </a:fld>
            <a:endParaRPr lang="en-US"/>
          </a:p>
        </p:txBody>
      </p:sp>
    </p:spTree>
    <p:extLst>
      <p:ext uri="{BB962C8B-B14F-4D97-AF65-F5344CB8AC3E}">
        <p14:creationId xmlns:p14="http://schemas.microsoft.com/office/powerpoint/2010/main" val="4180770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531428" y="1094013"/>
            <a:ext cx="4784272" cy="4751615"/>
          </a:xfrm>
        </p:spPr>
        <p:txBody>
          <a:bodyPr>
            <a:normAutofit/>
          </a:bodyPr>
          <a:lstStyle/>
          <a:p>
            <a:pPr marL="285750" indent="-285750">
              <a:buFont typeface="Arial" panose="020B0604020202020204" pitchFamily="34" charset="0"/>
              <a:buChar char="•"/>
            </a:pPr>
            <a:r>
              <a:rPr lang="en-US" sz="2800" dirty="0" smtClean="0">
                <a:solidFill>
                  <a:schemeClr val="bg1">
                    <a:lumMod val="95000"/>
                  </a:schemeClr>
                </a:solidFill>
              </a:rPr>
              <a:t>The final step is to review the information and click on the “Submit” button.  Only click on the “Submit” button once. Clicking multiple times may result in the processing of multiple payments.  After the payment has processed, a receipt page will appear which you can print and retain for your records.</a:t>
            </a:r>
            <a:endParaRPr lang="en-US" sz="2800" dirty="0">
              <a:solidFill>
                <a:schemeClr val="bg1">
                  <a:lumMod val="95000"/>
                </a:schemeClr>
              </a:solidFill>
            </a:endParaRPr>
          </a:p>
        </p:txBody>
      </p:sp>
      <p:pic>
        <p:nvPicPr>
          <p:cNvPr id="5" name="Picture 4"/>
          <p:cNvPicPr>
            <a:picLocks noChangeAspect="1"/>
          </p:cNvPicPr>
          <p:nvPr/>
        </p:nvPicPr>
        <p:blipFill>
          <a:blip r:embed="rId2"/>
          <a:stretch>
            <a:fillRect/>
          </a:stretch>
        </p:blipFill>
        <p:spPr>
          <a:xfrm>
            <a:off x="839788" y="538842"/>
            <a:ext cx="5185455" cy="5731329"/>
          </a:xfrm>
          <a:prstGeom prst="rect">
            <a:avLst/>
          </a:prstGeom>
        </p:spPr>
      </p:pic>
      <p:sp>
        <p:nvSpPr>
          <p:cNvPr id="2" name="Slide Number Placeholder 1"/>
          <p:cNvSpPr>
            <a:spLocks noGrp="1"/>
          </p:cNvSpPr>
          <p:nvPr>
            <p:ph type="sldNum" sz="quarter" idx="12"/>
          </p:nvPr>
        </p:nvSpPr>
        <p:spPr/>
        <p:txBody>
          <a:bodyPr/>
          <a:lstStyle/>
          <a:p>
            <a:fld id="{DF2030F3-AF8D-4A71-B61F-0DF5FBCF46C8}" type="slidenum">
              <a:rPr lang="en-US" smtClean="0"/>
              <a:t>24</a:t>
            </a:fld>
            <a:endParaRPr lang="en-US"/>
          </a:p>
        </p:txBody>
      </p:sp>
    </p:spTree>
    <p:extLst>
      <p:ext uri="{BB962C8B-B14F-4D97-AF65-F5344CB8AC3E}">
        <p14:creationId xmlns:p14="http://schemas.microsoft.com/office/powerpoint/2010/main" val="748860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550" y="1062492"/>
            <a:ext cx="10515600" cy="4570865"/>
          </a:xfrm>
        </p:spPr>
        <p:txBody>
          <a:bodyPr>
            <a:normAutofit lnSpcReduction="10000"/>
          </a:bodyPr>
          <a:lstStyle/>
          <a:p>
            <a:pPr marL="342900" indent="-342900">
              <a:buFont typeface="Arial" panose="020B0604020202020204" pitchFamily="34" charset="0"/>
              <a:buChar char="•"/>
            </a:pPr>
            <a:r>
              <a:rPr lang="en-US" sz="2800" dirty="0" smtClean="0">
                <a:solidFill>
                  <a:schemeClr val="bg1">
                    <a:lumMod val="95000"/>
                  </a:schemeClr>
                </a:solidFill>
              </a:rPr>
              <a:t>If you have any questions regarding the charges and activity appearing on your billing ledger, please contact the </a:t>
            </a:r>
            <a:r>
              <a:rPr lang="en-US" sz="2800" u="sng" dirty="0" smtClean="0">
                <a:solidFill>
                  <a:schemeClr val="bg1">
                    <a:lumMod val="95000"/>
                  </a:schemeClr>
                </a:solidFill>
              </a:rPr>
              <a:t>Student Billing Office</a:t>
            </a:r>
            <a:r>
              <a:rPr lang="en-US" sz="2800" dirty="0" smtClean="0">
                <a:solidFill>
                  <a:schemeClr val="bg1">
                    <a:lumMod val="95000"/>
                  </a:schemeClr>
                </a:solidFill>
              </a:rPr>
              <a:t> at 908-852-1400 ext. 2245.</a:t>
            </a:r>
          </a:p>
          <a:p>
            <a:pPr marL="342900" indent="-342900">
              <a:buFont typeface="Arial" panose="020B0604020202020204" pitchFamily="34" charset="0"/>
              <a:buChar char="•"/>
            </a:pPr>
            <a:endParaRPr lang="en-US" sz="2800" dirty="0" smtClean="0">
              <a:solidFill>
                <a:schemeClr val="bg1">
                  <a:lumMod val="95000"/>
                </a:schemeClr>
              </a:solidFill>
            </a:endParaRPr>
          </a:p>
          <a:p>
            <a:pPr marL="342900" indent="-342900">
              <a:buFont typeface="Arial" panose="020B0604020202020204" pitchFamily="34" charset="0"/>
              <a:buChar char="•"/>
            </a:pPr>
            <a:r>
              <a:rPr lang="en-US" sz="2800" dirty="0" smtClean="0">
                <a:solidFill>
                  <a:schemeClr val="bg1">
                    <a:lumMod val="95000"/>
                  </a:schemeClr>
                </a:solidFill>
              </a:rPr>
              <a:t>If your payment will not process and you receive an error message, please contact the </a:t>
            </a:r>
            <a:r>
              <a:rPr lang="en-US" sz="2800" u="sng" dirty="0" smtClean="0">
                <a:solidFill>
                  <a:schemeClr val="bg1">
                    <a:lumMod val="95000"/>
                  </a:schemeClr>
                </a:solidFill>
              </a:rPr>
              <a:t>Bursar’s Office </a:t>
            </a:r>
            <a:r>
              <a:rPr lang="en-US" sz="2800" dirty="0" smtClean="0">
                <a:solidFill>
                  <a:schemeClr val="bg1">
                    <a:lumMod val="95000"/>
                  </a:schemeClr>
                </a:solidFill>
              </a:rPr>
              <a:t>at 908-852-1400 ext. 2355 or 2365.</a:t>
            </a:r>
          </a:p>
          <a:p>
            <a:pPr marL="342900" indent="-342900">
              <a:buFont typeface="Arial" panose="020B0604020202020204" pitchFamily="34" charset="0"/>
              <a:buChar char="•"/>
            </a:pPr>
            <a:endParaRPr lang="en-US" sz="2800" dirty="0" smtClean="0">
              <a:solidFill>
                <a:schemeClr val="bg1">
                  <a:lumMod val="95000"/>
                </a:schemeClr>
              </a:solidFill>
            </a:endParaRPr>
          </a:p>
          <a:p>
            <a:pPr marL="342900" indent="-342900">
              <a:buFont typeface="Arial" panose="020B0604020202020204" pitchFamily="34" charset="0"/>
              <a:buChar char="•"/>
            </a:pPr>
            <a:r>
              <a:rPr lang="en-US" sz="2800" dirty="0" smtClean="0">
                <a:solidFill>
                  <a:schemeClr val="bg1">
                    <a:lumMod val="95000"/>
                  </a:schemeClr>
                </a:solidFill>
              </a:rPr>
              <a:t>If you have questions regarding your financial aid award that is appearing on your billing ledger, please contact the </a:t>
            </a:r>
            <a:r>
              <a:rPr lang="en-US" sz="2800" u="sng" dirty="0" smtClean="0">
                <a:solidFill>
                  <a:schemeClr val="bg1">
                    <a:lumMod val="95000"/>
                  </a:schemeClr>
                </a:solidFill>
              </a:rPr>
              <a:t>Financial Aid Office</a:t>
            </a:r>
            <a:r>
              <a:rPr lang="en-US" sz="2800" dirty="0" smtClean="0">
                <a:solidFill>
                  <a:schemeClr val="bg1">
                    <a:lumMod val="95000"/>
                  </a:schemeClr>
                </a:solidFill>
              </a:rPr>
              <a:t> at 908-852-1400 ext. 2350.</a:t>
            </a:r>
            <a:endParaRPr lang="en-US" sz="2800" dirty="0">
              <a:solidFill>
                <a:schemeClr val="bg1">
                  <a:lumMod val="95000"/>
                </a:schemeClr>
              </a:solidFill>
            </a:endParaRPr>
          </a:p>
        </p:txBody>
      </p:sp>
      <p:sp>
        <p:nvSpPr>
          <p:cNvPr id="2" name="Slide Number Placeholder 1"/>
          <p:cNvSpPr>
            <a:spLocks noGrp="1"/>
          </p:cNvSpPr>
          <p:nvPr>
            <p:ph type="sldNum" sz="quarter" idx="12"/>
          </p:nvPr>
        </p:nvSpPr>
        <p:spPr/>
        <p:txBody>
          <a:bodyPr/>
          <a:lstStyle/>
          <a:p>
            <a:fld id="{DF2030F3-AF8D-4A71-B61F-0DF5FBCF46C8}" type="slidenum">
              <a:rPr lang="en-US" smtClean="0"/>
              <a:t>25</a:t>
            </a:fld>
            <a:endParaRPr lang="en-US"/>
          </a:p>
        </p:txBody>
      </p:sp>
    </p:spTree>
    <p:extLst>
      <p:ext uri="{BB962C8B-B14F-4D97-AF65-F5344CB8AC3E}">
        <p14:creationId xmlns:p14="http://schemas.microsoft.com/office/powerpoint/2010/main" val="13385199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rotWithShape="1">
          <a:blip r:embed="rId2">
            <a:extLst>
              <a:ext uri="{BEBA8EAE-BF5A-486C-A8C5-ECC9F3942E4B}">
                <a14:imgProps xmlns:a14="http://schemas.microsoft.com/office/drawing/2010/main">
                  <a14:imgLayer r:embed="rId3">
                    <a14:imgEffect>
                      <a14:sharpenSoften amount="29000"/>
                    </a14:imgEffect>
                    <a14:imgEffect>
                      <a14:brightnessContrast bright="-10000" contrast="6000"/>
                    </a14:imgEffect>
                  </a14:imgLayer>
                </a14:imgProps>
              </a:ext>
              <a:ext uri="{28A0092B-C50C-407E-A947-70E740481C1C}">
                <a14:useLocalDpi xmlns:a14="http://schemas.microsoft.com/office/drawing/2010/main" val="0"/>
              </a:ext>
            </a:extLst>
          </a:blip>
          <a:srcRect t="-84" b="-2"/>
          <a:stretch/>
        </p:blipFill>
        <p:spPr>
          <a:xfrm>
            <a:off x="839788" y="259644"/>
            <a:ext cx="10731323" cy="4594578"/>
          </a:xfrm>
        </p:spPr>
      </p:pic>
      <p:sp>
        <p:nvSpPr>
          <p:cNvPr id="4" name="Text Placeholder 3"/>
          <p:cNvSpPr>
            <a:spLocks noGrp="1"/>
          </p:cNvSpPr>
          <p:nvPr>
            <p:ph type="body" sz="half" idx="2"/>
          </p:nvPr>
        </p:nvSpPr>
        <p:spPr>
          <a:xfrm>
            <a:off x="839788" y="5046133"/>
            <a:ext cx="10731323" cy="1253068"/>
          </a:xfrm>
        </p:spPr>
        <p:txBody>
          <a:bodyPr>
            <a:normAutofit/>
          </a:bodyPr>
          <a:lstStyle/>
          <a:p>
            <a:pPr marL="285750" indent="-285750">
              <a:buFont typeface="Arial" panose="020B0604020202020204" pitchFamily="34" charset="0"/>
              <a:buChar char="•"/>
            </a:pPr>
            <a:r>
              <a:rPr lang="en-US" sz="3600" dirty="0" smtClean="0">
                <a:solidFill>
                  <a:schemeClr val="bg1"/>
                </a:solidFill>
              </a:rPr>
              <a:t>Click on “My Billing Ledger”.</a:t>
            </a:r>
            <a:endParaRPr lang="en-US" sz="3600" dirty="0">
              <a:solidFill>
                <a:schemeClr val="bg1"/>
              </a:solidFill>
            </a:endParaRPr>
          </a:p>
        </p:txBody>
      </p:sp>
      <p:sp>
        <p:nvSpPr>
          <p:cNvPr id="5" name="Rectangle 4"/>
          <p:cNvSpPr/>
          <p:nvPr/>
        </p:nvSpPr>
        <p:spPr>
          <a:xfrm>
            <a:off x="1474236" y="3592287"/>
            <a:ext cx="839755" cy="155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2388637" y="3023118"/>
            <a:ext cx="466530" cy="5691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F2030F3-AF8D-4A71-B61F-0DF5FBCF46C8}" type="slidenum">
              <a:rPr lang="en-US" smtClean="0"/>
              <a:t>3</a:t>
            </a:fld>
            <a:endParaRPr lang="en-US"/>
          </a:p>
        </p:txBody>
      </p:sp>
    </p:spTree>
    <p:extLst>
      <p:ext uri="{BB962C8B-B14F-4D97-AF65-F5344CB8AC3E}">
        <p14:creationId xmlns:p14="http://schemas.microsoft.com/office/powerpoint/2010/main" val="68133584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5057422"/>
            <a:ext cx="10753901" cy="1241778"/>
          </a:xfrm>
        </p:spPr>
        <p:txBody>
          <a:bodyPr>
            <a:normAutofit/>
          </a:bodyPr>
          <a:lstStyle/>
          <a:p>
            <a:pPr marL="571500" indent="-571500">
              <a:buFont typeface="Arial" panose="020B0604020202020204" pitchFamily="34" charset="0"/>
              <a:buChar char="•"/>
            </a:pPr>
            <a:r>
              <a:rPr lang="en-US" sz="3600" dirty="0" smtClean="0">
                <a:solidFill>
                  <a:schemeClr val="bg1"/>
                </a:solidFill>
              </a:rPr>
              <a:t>Log in once more</a:t>
            </a:r>
            <a:endParaRPr lang="en-US" sz="3600" dirty="0">
              <a:solidFill>
                <a:schemeClr val="bg1"/>
              </a:solidFill>
            </a:endParaRPr>
          </a:p>
        </p:txBody>
      </p:sp>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48" t="1302" r="670"/>
          <a:stretch/>
        </p:blipFill>
        <p:spPr>
          <a:xfrm>
            <a:off x="839788" y="248357"/>
            <a:ext cx="10753901" cy="4560710"/>
          </a:xfrm>
        </p:spPr>
      </p:pic>
      <p:sp>
        <p:nvSpPr>
          <p:cNvPr id="7" name="Rectangle 6"/>
          <p:cNvSpPr/>
          <p:nvPr/>
        </p:nvSpPr>
        <p:spPr>
          <a:xfrm>
            <a:off x="1772356" y="3104444"/>
            <a:ext cx="3228622" cy="5983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5034844" y="3443111"/>
            <a:ext cx="2257778" cy="338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F2030F3-AF8D-4A71-B61F-0DF5FBCF46C8}" type="slidenum">
              <a:rPr lang="en-US" smtClean="0"/>
              <a:t>4</a:t>
            </a:fld>
            <a:endParaRPr lang="en-US"/>
          </a:p>
        </p:txBody>
      </p:sp>
    </p:spTree>
    <p:extLst>
      <p:ext uri="{BB962C8B-B14F-4D97-AF65-F5344CB8AC3E}">
        <p14:creationId xmlns:p14="http://schemas.microsoft.com/office/powerpoint/2010/main" val="107736126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l="3124" r="3124"/>
          <a:stretch>
            <a:fillRect/>
          </a:stretch>
        </p:blipFill>
        <p:spPr>
          <a:xfrm>
            <a:off x="839788" y="496888"/>
            <a:ext cx="10742612" cy="4289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a:xfrm>
            <a:off x="839788" y="5034845"/>
            <a:ext cx="10742612" cy="1354666"/>
          </a:xfrm>
        </p:spPr>
        <p:txBody>
          <a:bodyPr>
            <a:normAutofit/>
          </a:bodyPr>
          <a:lstStyle/>
          <a:p>
            <a:pPr marL="571500" indent="-571500">
              <a:buFont typeface="Arial" panose="020B0604020202020204" pitchFamily="34" charset="0"/>
              <a:buChar char="•"/>
            </a:pPr>
            <a:r>
              <a:rPr lang="en-US" sz="3600" dirty="0" smtClean="0">
                <a:solidFill>
                  <a:schemeClr val="bg1"/>
                </a:solidFill>
              </a:rPr>
              <a:t>Click on “Student Finance”.</a:t>
            </a:r>
            <a:endParaRPr lang="en-US" sz="3600" dirty="0">
              <a:solidFill>
                <a:schemeClr val="bg1"/>
              </a:solidFill>
            </a:endParaRPr>
          </a:p>
        </p:txBody>
      </p:sp>
      <p:sp>
        <p:nvSpPr>
          <p:cNvPr id="5" name="Rectangle 4"/>
          <p:cNvSpPr/>
          <p:nvPr/>
        </p:nvSpPr>
        <p:spPr>
          <a:xfrm>
            <a:off x="1402028" y="2652713"/>
            <a:ext cx="4809066" cy="7789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5812971" y="1483567"/>
            <a:ext cx="662475" cy="10730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F2030F3-AF8D-4A71-B61F-0DF5FBCF46C8}" type="slidenum">
              <a:rPr lang="en-US" smtClean="0"/>
              <a:t>5</a:t>
            </a:fld>
            <a:endParaRPr lang="en-US"/>
          </a:p>
        </p:txBody>
      </p:sp>
    </p:spTree>
    <p:extLst>
      <p:ext uri="{BB962C8B-B14F-4D97-AF65-F5344CB8AC3E}">
        <p14:creationId xmlns:p14="http://schemas.microsoft.com/office/powerpoint/2010/main" val="359125033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5250" y="5470070"/>
            <a:ext cx="12001499" cy="1084717"/>
          </a:xfrm>
        </p:spPr>
        <p:txBody>
          <a:bodyPr>
            <a:normAutofit fontScale="92500" lnSpcReduction="10000"/>
          </a:bodyPr>
          <a:lstStyle/>
          <a:p>
            <a:pPr marL="457200" indent="-457200">
              <a:buFont typeface="Arial" panose="020B0604020202020204" pitchFamily="34" charset="0"/>
              <a:buChar char="•"/>
            </a:pPr>
            <a:r>
              <a:rPr lang="en-US" sz="2800" dirty="0" smtClean="0">
                <a:solidFill>
                  <a:schemeClr val="bg1">
                    <a:lumMod val="95000"/>
                  </a:schemeClr>
                </a:solidFill>
              </a:rPr>
              <a:t>System will default to the “Make a Payment” page.  To see account activity, click on the down arrow next to “Student Finance” at the top of the screen and select Account Activity.</a:t>
            </a:r>
            <a:r>
              <a:rPr lang="en-US" dirty="0" smtClean="0">
                <a:solidFill>
                  <a:schemeClr val="bg1">
                    <a:lumMod val="95000"/>
                  </a:schemeClr>
                </a:solidFill>
              </a:rPr>
              <a:t>.</a:t>
            </a:r>
            <a:endParaRPr lang="en-US" dirty="0">
              <a:solidFill>
                <a:schemeClr val="bg1">
                  <a:lumMod val="95000"/>
                </a:schemeClr>
              </a:solidFill>
            </a:endParaRPr>
          </a:p>
        </p:txBody>
      </p:sp>
      <p:pic>
        <p:nvPicPr>
          <p:cNvPr id="6" name="Picture 5"/>
          <p:cNvPicPr>
            <a:picLocks noChangeAspect="1"/>
          </p:cNvPicPr>
          <p:nvPr/>
        </p:nvPicPr>
        <p:blipFill>
          <a:blip r:embed="rId2"/>
          <a:stretch>
            <a:fillRect/>
          </a:stretch>
        </p:blipFill>
        <p:spPr>
          <a:xfrm>
            <a:off x="95250" y="581025"/>
            <a:ext cx="12001500" cy="4709432"/>
          </a:xfrm>
          <a:prstGeom prst="rect">
            <a:avLst/>
          </a:prstGeom>
        </p:spPr>
      </p:pic>
      <p:sp>
        <p:nvSpPr>
          <p:cNvPr id="2" name="Slide Number Placeholder 1"/>
          <p:cNvSpPr>
            <a:spLocks noGrp="1"/>
          </p:cNvSpPr>
          <p:nvPr>
            <p:ph type="sldNum" sz="quarter" idx="12"/>
          </p:nvPr>
        </p:nvSpPr>
        <p:spPr/>
        <p:txBody>
          <a:bodyPr/>
          <a:lstStyle/>
          <a:p>
            <a:fld id="{DF2030F3-AF8D-4A71-B61F-0DF5FBCF46C8}" type="slidenum">
              <a:rPr lang="en-US" smtClean="0"/>
              <a:t>6</a:t>
            </a:fld>
            <a:endParaRPr lang="en-US"/>
          </a:p>
        </p:txBody>
      </p:sp>
    </p:spTree>
    <p:extLst>
      <p:ext uri="{BB962C8B-B14F-4D97-AF65-F5344CB8AC3E}">
        <p14:creationId xmlns:p14="http://schemas.microsoft.com/office/powerpoint/2010/main" val="162325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64230" y="5257799"/>
            <a:ext cx="11096399" cy="1191987"/>
          </a:xfrm>
        </p:spPr>
        <p:txBody>
          <a:bodyPr>
            <a:noAutofit/>
          </a:bodyPr>
          <a:lstStyle/>
          <a:p>
            <a:pPr marL="342900" indent="-342900">
              <a:buFont typeface="Arial" panose="020B0604020202020204" pitchFamily="34" charset="0"/>
              <a:buChar char="•"/>
            </a:pPr>
            <a:r>
              <a:rPr lang="en-US" sz="2000" dirty="0" smtClean="0">
                <a:solidFill>
                  <a:schemeClr val="bg1"/>
                </a:solidFill>
              </a:rPr>
              <a:t>This page will default to the current term.  To see other terms, click on the down arrow in the “Term” box.  The information in the circles is a summary of charges.  Additional circles will appear, if </a:t>
            </a:r>
            <a:r>
              <a:rPr lang="en-US" sz="2000" dirty="0" smtClean="0">
                <a:solidFill>
                  <a:schemeClr val="bg1"/>
                </a:solidFill>
              </a:rPr>
              <a:t>you </a:t>
            </a:r>
            <a:r>
              <a:rPr lang="en-US" sz="2000" dirty="0" smtClean="0">
                <a:solidFill>
                  <a:schemeClr val="bg1"/>
                </a:solidFill>
              </a:rPr>
              <a:t>have been awarded financial aid or have made a payment. </a:t>
            </a:r>
            <a:r>
              <a:rPr lang="en-US" sz="2000" dirty="0">
                <a:solidFill>
                  <a:schemeClr val="bg1"/>
                </a:solidFill>
              </a:rPr>
              <a:t> </a:t>
            </a:r>
            <a:r>
              <a:rPr lang="en-US" sz="2000" dirty="0" smtClean="0">
                <a:solidFill>
                  <a:schemeClr val="bg1"/>
                </a:solidFill>
              </a:rPr>
              <a:t>To view details of the information in the circles click on the “Expand All” button.</a:t>
            </a:r>
            <a:endParaRPr lang="en-US" sz="2000" dirty="0">
              <a:solidFill>
                <a:schemeClr val="bg1"/>
              </a:solidFill>
            </a:endParaRPr>
          </a:p>
        </p:txBody>
      </p:sp>
      <p:pic>
        <p:nvPicPr>
          <p:cNvPr id="5" name="Picture 4"/>
          <p:cNvPicPr>
            <a:picLocks noChangeAspect="1"/>
          </p:cNvPicPr>
          <p:nvPr/>
        </p:nvPicPr>
        <p:blipFill>
          <a:blip r:embed="rId2"/>
          <a:stretch>
            <a:fillRect/>
          </a:stretch>
        </p:blipFill>
        <p:spPr>
          <a:xfrm>
            <a:off x="176212" y="609600"/>
            <a:ext cx="11839575" cy="4484914"/>
          </a:xfrm>
          <a:prstGeom prst="rect">
            <a:avLst/>
          </a:prstGeom>
        </p:spPr>
      </p:pic>
      <p:sp>
        <p:nvSpPr>
          <p:cNvPr id="2" name="Slide Number Placeholder 1"/>
          <p:cNvSpPr>
            <a:spLocks noGrp="1"/>
          </p:cNvSpPr>
          <p:nvPr>
            <p:ph type="sldNum" sz="quarter" idx="12"/>
          </p:nvPr>
        </p:nvSpPr>
        <p:spPr/>
        <p:txBody>
          <a:bodyPr/>
          <a:lstStyle/>
          <a:p>
            <a:fld id="{DF2030F3-AF8D-4A71-B61F-0DF5FBCF46C8}" type="slidenum">
              <a:rPr lang="en-US" smtClean="0"/>
              <a:t>7</a:t>
            </a:fld>
            <a:endParaRPr lang="en-US"/>
          </a:p>
        </p:txBody>
      </p:sp>
    </p:spTree>
    <p:extLst>
      <p:ext uri="{BB962C8B-B14F-4D97-AF65-F5344CB8AC3E}">
        <p14:creationId xmlns:p14="http://schemas.microsoft.com/office/powerpoint/2010/main" val="232634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60174" y="5143499"/>
            <a:ext cx="10524897" cy="1175657"/>
          </a:xfrm>
        </p:spPr>
        <p:txBody>
          <a:bodyPr>
            <a:normAutofit/>
          </a:bodyPr>
          <a:lstStyle/>
          <a:p>
            <a:pPr marL="285750" indent="-285750">
              <a:buFont typeface="Arial" panose="020B0604020202020204" pitchFamily="34" charset="0"/>
              <a:buChar char="•"/>
            </a:pPr>
            <a:r>
              <a:rPr lang="en-US" sz="2800" dirty="0" smtClean="0">
                <a:solidFill>
                  <a:schemeClr val="bg1">
                    <a:lumMod val="95000"/>
                  </a:schemeClr>
                </a:solidFill>
              </a:rPr>
              <a:t>You can print out a statement, for the term selected, by clicking on “View Statement” at the top right.</a:t>
            </a:r>
            <a:endParaRPr lang="en-US" sz="2800" dirty="0">
              <a:solidFill>
                <a:schemeClr val="bg1">
                  <a:lumMod val="95000"/>
                </a:schemeClr>
              </a:solidFill>
            </a:endParaRPr>
          </a:p>
        </p:txBody>
      </p:sp>
      <p:pic>
        <p:nvPicPr>
          <p:cNvPr id="5" name="Picture 4"/>
          <p:cNvPicPr>
            <a:picLocks noChangeAspect="1"/>
          </p:cNvPicPr>
          <p:nvPr/>
        </p:nvPicPr>
        <p:blipFill>
          <a:blip r:embed="rId2"/>
          <a:stretch>
            <a:fillRect/>
          </a:stretch>
        </p:blipFill>
        <p:spPr>
          <a:xfrm>
            <a:off x="152400" y="542925"/>
            <a:ext cx="11887200" cy="4420961"/>
          </a:xfrm>
          <a:prstGeom prst="rect">
            <a:avLst/>
          </a:prstGeom>
        </p:spPr>
      </p:pic>
      <p:sp>
        <p:nvSpPr>
          <p:cNvPr id="2" name="Slide Number Placeholder 1"/>
          <p:cNvSpPr>
            <a:spLocks noGrp="1"/>
          </p:cNvSpPr>
          <p:nvPr>
            <p:ph type="sldNum" sz="quarter" idx="12"/>
          </p:nvPr>
        </p:nvSpPr>
        <p:spPr/>
        <p:txBody>
          <a:bodyPr/>
          <a:lstStyle/>
          <a:p>
            <a:fld id="{DF2030F3-AF8D-4A71-B61F-0DF5FBCF46C8}" type="slidenum">
              <a:rPr lang="en-US" smtClean="0"/>
              <a:t>8</a:t>
            </a:fld>
            <a:endParaRPr lang="en-US"/>
          </a:p>
        </p:txBody>
      </p:sp>
    </p:spTree>
    <p:extLst>
      <p:ext uri="{BB962C8B-B14F-4D97-AF65-F5344CB8AC3E}">
        <p14:creationId xmlns:p14="http://schemas.microsoft.com/office/powerpoint/2010/main" val="14048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939643" y="1229745"/>
            <a:ext cx="4343400" cy="4398509"/>
          </a:xfrm>
        </p:spPr>
        <p:txBody>
          <a:bodyPr>
            <a:normAutofit/>
          </a:bodyPr>
          <a:lstStyle/>
          <a:p>
            <a:pPr marL="285750" indent="-285750">
              <a:buFont typeface="Arial" panose="020B0604020202020204" pitchFamily="34" charset="0"/>
              <a:buChar char="•"/>
            </a:pPr>
            <a:r>
              <a:rPr lang="en-US" sz="3200" dirty="0" smtClean="0">
                <a:solidFill>
                  <a:schemeClr val="bg1">
                    <a:lumMod val="95000"/>
                  </a:schemeClr>
                </a:solidFill>
              </a:rPr>
              <a:t>The Statement will only contain summarized billing information.  It will not show the details that appear in the different sections of your billing ledger.</a:t>
            </a:r>
            <a:endParaRPr lang="en-US" sz="3200" dirty="0">
              <a:solidFill>
                <a:schemeClr val="bg1">
                  <a:lumMod val="95000"/>
                </a:schemeClr>
              </a:solidFill>
            </a:endParaRPr>
          </a:p>
        </p:txBody>
      </p:sp>
      <p:pic>
        <p:nvPicPr>
          <p:cNvPr id="5" name="Picture 4"/>
          <p:cNvPicPr>
            <a:picLocks noChangeAspect="1"/>
          </p:cNvPicPr>
          <p:nvPr/>
        </p:nvPicPr>
        <p:blipFill>
          <a:blip r:embed="rId2"/>
          <a:stretch>
            <a:fillRect/>
          </a:stretch>
        </p:blipFill>
        <p:spPr>
          <a:xfrm>
            <a:off x="615836" y="385763"/>
            <a:ext cx="5686425" cy="6086475"/>
          </a:xfrm>
          <a:prstGeom prst="rect">
            <a:avLst/>
          </a:prstGeom>
        </p:spPr>
      </p:pic>
      <p:sp>
        <p:nvSpPr>
          <p:cNvPr id="2" name="Slide Number Placeholder 1"/>
          <p:cNvSpPr>
            <a:spLocks noGrp="1"/>
          </p:cNvSpPr>
          <p:nvPr>
            <p:ph type="sldNum" sz="quarter" idx="12"/>
          </p:nvPr>
        </p:nvSpPr>
        <p:spPr/>
        <p:txBody>
          <a:bodyPr/>
          <a:lstStyle/>
          <a:p>
            <a:fld id="{DF2030F3-AF8D-4A71-B61F-0DF5FBCF46C8}" type="slidenum">
              <a:rPr lang="en-US" smtClean="0"/>
              <a:t>9</a:t>
            </a:fld>
            <a:endParaRPr lang="en-US"/>
          </a:p>
        </p:txBody>
      </p:sp>
    </p:spTree>
    <p:extLst>
      <p:ext uri="{BB962C8B-B14F-4D97-AF65-F5344CB8AC3E}">
        <p14:creationId xmlns:p14="http://schemas.microsoft.com/office/powerpoint/2010/main" val="2052961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801</Words>
  <Application>Microsoft Office PowerPoint</Application>
  <PresentationFormat>Widescreen</PresentationFormat>
  <Paragraphs>56</Paragraphs>
  <Slides>25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Centenary College  e-Bill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Fried, Jason</dc:creator>
  <cp:lastModifiedBy>Cubberly, Suzanne</cp:lastModifiedBy>
  <cp:revision>43</cp:revision>
  <cp:lastPrinted>2016-06-14T22:19:14Z</cp:lastPrinted>
  <dcterms:created xsi:type="dcterms:W3CDTF">2016-03-30T14:00:22Z</dcterms:created>
  <dcterms:modified xsi:type="dcterms:W3CDTF">2016-06-15T13:43:50Z</dcterms:modified>
</cp:coreProperties>
</file>