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311" r:id="rId4"/>
    <p:sldId id="298" r:id="rId5"/>
    <p:sldId id="299" r:id="rId6"/>
    <p:sldId id="312" r:id="rId7"/>
    <p:sldId id="313" r:id="rId8"/>
    <p:sldId id="314" r:id="rId9"/>
    <p:sldId id="317" r:id="rId10"/>
    <p:sldId id="315" r:id="rId11"/>
    <p:sldId id="3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36" autoAdjust="0"/>
    <p:restoredTop sz="94660"/>
  </p:normalViewPr>
  <p:slideViewPr>
    <p:cSldViewPr snapToGrid="0">
      <p:cViewPr varScale="1">
        <p:scale>
          <a:sx n="111" d="100"/>
          <a:sy n="111" d="100"/>
        </p:scale>
        <p:origin x="13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EC6DD6-BC4D-43CB-84FE-6E912B8B500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68716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C6DD6-BC4D-43CB-84FE-6E912B8B500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130498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C6DD6-BC4D-43CB-84FE-6E912B8B500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398159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C6DD6-BC4D-43CB-84FE-6E912B8B500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286273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EC6DD6-BC4D-43CB-84FE-6E912B8B500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99397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EC6DD6-BC4D-43CB-84FE-6E912B8B500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84461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EC6DD6-BC4D-43CB-84FE-6E912B8B500C}"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178423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EC6DD6-BC4D-43CB-84FE-6E912B8B500C}"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231733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C6DD6-BC4D-43CB-84FE-6E912B8B500C}"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203141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EC6DD6-BC4D-43CB-84FE-6E912B8B500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159713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EC6DD6-BC4D-43CB-84FE-6E912B8B500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259633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C6DD6-BC4D-43CB-84FE-6E912B8B500C}" type="datetimeFigureOut">
              <a:rPr lang="en-US" smtClean="0"/>
              <a:t>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030F3-AF8D-4A71-B61F-0DF5FBCF46C8}" type="slidenum">
              <a:rPr lang="en-US" smtClean="0"/>
              <a:t>‹#›</a:t>
            </a:fld>
            <a:endParaRPr lang="en-US"/>
          </a:p>
        </p:txBody>
      </p:sp>
    </p:spTree>
    <p:extLst>
      <p:ext uri="{BB962C8B-B14F-4D97-AF65-F5344CB8AC3E}">
        <p14:creationId xmlns:p14="http://schemas.microsoft.com/office/powerpoint/2010/main" val="3074032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entenaryuniversity.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solidFill>
                  <a:schemeClr val="bg1"/>
                </a:solidFill>
              </a:rPr>
              <a:t>Centenary University Billing Tutorial</a:t>
            </a:r>
            <a:endParaRPr lang="en-US" sz="6600" dirty="0">
              <a:solidFill>
                <a:schemeClr val="bg1"/>
              </a:solidFill>
            </a:endParaRPr>
          </a:p>
        </p:txBody>
      </p:sp>
      <p:sp>
        <p:nvSpPr>
          <p:cNvPr id="3" name="Subtitle 2"/>
          <p:cNvSpPr>
            <a:spLocks noGrp="1"/>
          </p:cNvSpPr>
          <p:nvPr>
            <p:ph type="subTitle" idx="1"/>
          </p:nvPr>
        </p:nvSpPr>
        <p:spPr/>
        <p:txBody>
          <a:bodyPr>
            <a:noAutofit/>
          </a:bodyPr>
          <a:lstStyle/>
          <a:p>
            <a:r>
              <a:rPr lang="en-US" sz="3200" dirty="0" smtClean="0">
                <a:solidFill>
                  <a:schemeClr val="bg1"/>
                </a:solidFill>
              </a:rPr>
              <a:t>By Centenary University IT Department </a:t>
            </a:r>
          </a:p>
          <a:p>
            <a:r>
              <a:rPr lang="en-US" sz="3200" dirty="0" smtClean="0">
                <a:solidFill>
                  <a:schemeClr val="bg1"/>
                </a:solidFill>
              </a:rPr>
              <a:t>in combination with</a:t>
            </a:r>
          </a:p>
          <a:p>
            <a:r>
              <a:rPr lang="en-US" sz="3200" dirty="0" smtClean="0">
                <a:solidFill>
                  <a:schemeClr val="bg1"/>
                </a:solidFill>
              </a:rPr>
              <a:t>Registrar’s Office / Bursar’s Office</a:t>
            </a:r>
            <a:endParaRPr lang="en-US" sz="3200" dirty="0">
              <a:solidFill>
                <a:schemeClr val="bg1"/>
              </a:solidFill>
            </a:endParaRPr>
          </a:p>
        </p:txBody>
      </p:sp>
      <p:pic>
        <p:nvPicPr>
          <p:cNvPr id="6" name="Picture 3" descr="C:\Users\brunnert\Desktop\2016-2017 CATALOGS\2016 2017 Undergraduate Catalog\centenary_univers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0034" y="5563312"/>
            <a:ext cx="2201966" cy="1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60565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58924" y="4286250"/>
            <a:ext cx="9631110" cy="2511365"/>
          </a:xfrm>
        </p:spPr>
        <p:txBody>
          <a:bodyPr>
            <a:normAutofit/>
          </a:bodyPr>
          <a:lstStyle/>
          <a:p>
            <a:r>
              <a:rPr lang="en-US" sz="2000" dirty="0">
                <a:solidFill>
                  <a:schemeClr val="bg1"/>
                </a:solidFill>
              </a:rPr>
              <a:t>Also, please confirm that the Payment Method you selected appears accurately</a:t>
            </a:r>
            <a:r>
              <a:rPr lang="en-US" sz="2000" dirty="0" smtClean="0">
                <a:solidFill>
                  <a:schemeClr val="bg1"/>
                </a:solidFill>
              </a:rPr>
              <a:t>.</a:t>
            </a:r>
          </a:p>
          <a:p>
            <a:r>
              <a:rPr lang="en-US" sz="2000" dirty="0">
                <a:solidFill>
                  <a:schemeClr val="bg1"/>
                </a:solidFill>
              </a:rPr>
              <a:t>When you click the “Pay Now” tab, your payment will be processed electronically.  Electronic payment is either through credit card or by electronic check.  Payments by checks received through the USPO are handled separately</a:t>
            </a:r>
            <a:r>
              <a:rPr lang="en-US" sz="2000" dirty="0" smtClean="0">
                <a:solidFill>
                  <a:schemeClr val="bg1"/>
                </a:solidFill>
              </a:rPr>
              <a:t>. </a:t>
            </a:r>
          </a:p>
          <a:p>
            <a:r>
              <a:rPr lang="en-US" sz="2000" dirty="0" smtClean="0">
                <a:solidFill>
                  <a:schemeClr val="bg1"/>
                </a:solidFill>
              </a:rPr>
              <a:t>Effective November 7, 2016, payments made by credit/debit card will be subject to a 2.65% service fee.</a:t>
            </a:r>
            <a:endParaRPr lang="en-US" sz="2000" dirty="0">
              <a:solidFill>
                <a:schemeClr val="bg1"/>
              </a:solidFill>
            </a:endParaRPr>
          </a:p>
        </p:txBody>
      </p:sp>
      <p:pic>
        <p:nvPicPr>
          <p:cNvPr id="6" name="Picture 3" descr="C:\Users\brunnert\Desktop\2016-2017 CATALOGS\2016 2017 Undergraduate Catalog\centenary_univers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0034" y="5563312"/>
            <a:ext cx="2201966" cy="1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358924" y="0"/>
            <a:ext cx="11591925" cy="4286250"/>
          </a:xfrm>
          <a:prstGeom prst="rect">
            <a:avLst/>
          </a:prstGeom>
        </p:spPr>
      </p:pic>
    </p:spTree>
    <p:extLst>
      <p:ext uri="{BB962C8B-B14F-4D97-AF65-F5344CB8AC3E}">
        <p14:creationId xmlns:p14="http://schemas.microsoft.com/office/powerpoint/2010/main" val="4165202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62" y="261257"/>
            <a:ext cx="9164608" cy="6400800"/>
          </a:xfrm>
        </p:spPr>
        <p:txBody>
          <a:bodyPr>
            <a:noAutofit/>
          </a:bodyPr>
          <a:lstStyle/>
          <a:p>
            <a:r>
              <a:rPr lang="en-US" sz="3200" dirty="0" smtClean="0">
                <a:solidFill>
                  <a:schemeClr val="bg1"/>
                </a:solidFill>
              </a:rPr>
              <a:t>Please direct questions or issues to one of the following offices:</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Technological Issues: The Centenary College IT Helpdesk at 908-852-1400, x2000</a:t>
            </a:r>
            <a:br>
              <a:rPr lang="en-US" sz="3200" dirty="0" smtClean="0">
                <a:solidFill>
                  <a:schemeClr val="bg1"/>
                </a:solidFill>
              </a:rPr>
            </a:br>
            <a:r>
              <a:rPr lang="en-US" sz="3200" dirty="0">
                <a:solidFill>
                  <a:schemeClr val="bg1"/>
                </a:solidFill>
              </a:rPr>
              <a:t/>
            </a:r>
            <a:br>
              <a:rPr lang="en-US" sz="3200" dirty="0">
                <a:solidFill>
                  <a:schemeClr val="bg1"/>
                </a:solidFill>
              </a:rPr>
            </a:br>
            <a:r>
              <a:rPr lang="en-US" sz="3200" dirty="0" smtClean="0">
                <a:solidFill>
                  <a:schemeClr val="bg1"/>
                </a:solidFill>
              </a:rPr>
              <a:t>Billing Questions: Centenary College Student Billing Office at 908-852-1400,  x 2245</a:t>
            </a:r>
            <a:br>
              <a:rPr lang="en-US" sz="3200" dirty="0" smtClean="0">
                <a:solidFill>
                  <a:schemeClr val="bg1"/>
                </a:solidFill>
              </a:rPr>
            </a:br>
            <a:r>
              <a:rPr lang="en-US" sz="3200" dirty="0">
                <a:solidFill>
                  <a:schemeClr val="bg1"/>
                </a:solidFill>
              </a:rPr>
              <a:t/>
            </a:r>
            <a:br>
              <a:rPr lang="en-US" sz="3200" dirty="0">
                <a:solidFill>
                  <a:schemeClr val="bg1"/>
                </a:solidFill>
              </a:rPr>
            </a:br>
            <a:r>
              <a:rPr lang="en-US" sz="3200" dirty="0" smtClean="0">
                <a:solidFill>
                  <a:schemeClr val="bg1"/>
                </a:solidFill>
              </a:rPr>
              <a:t>Financial Aid Questions: Office of Financial Aid at 908-852-1400, x 2350</a:t>
            </a:r>
            <a:br>
              <a:rPr lang="en-US" sz="3200" dirty="0" smtClean="0">
                <a:solidFill>
                  <a:schemeClr val="bg1"/>
                </a:solidFill>
              </a:rPr>
            </a:br>
            <a:r>
              <a:rPr lang="en-US" sz="3200" dirty="0">
                <a:solidFill>
                  <a:schemeClr val="bg1"/>
                </a:solidFill>
              </a:rPr>
              <a:t/>
            </a:r>
            <a:br>
              <a:rPr lang="en-US" sz="3200" dirty="0">
                <a:solidFill>
                  <a:schemeClr val="bg1"/>
                </a:solidFill>
              </a:rPr>
            </a:br>
            <a:r>
              <a:rPr lang="en-US" sz="3200" dirty="0" smtClean="0">
                <a:solidFill>
                  <a:schemeClr val="bg1"/>
                </a:solidFill>
              </a:rPr>
              <a:t>Registration Issues: Registrar’s Office at 908-852-1400, x 2214</a:t>
            </a:r>
            <a:endParaRPr lang="en-US" sz="2800" dirty="0">
              <a:solidFill>
                <a:schemeClr val="bg1"/>
              </a:solidFill>
            </a:endParaRPr>
          </a:p>
        </p:txBody>
      </p:sp>
      <p:pic>
        <p:nvPicPr>
          <p:cNvPr id="5" name="Picture 3" descr="C:\Users\brunnert\Desktop\2016-2017 CATALOGS\2016 2017 Undergraduate Catalog\centenary_univers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0034" y="5563312"/>
            <a:ext cx="2201966" cy="1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231732"/>
      </p:ext>
    </p:extLst>
  </p:cSld>
  <p:clrMapOvr>
    <a:masterClrMapping/>
  </p:clrMapOvr>
  <mc:AlternateContent xmlns:mc="http://schemas.openxmlformats.org/markup-compatibility/2006" xmlns:p14="http://schemas.microsoft.com/office/powerpoint/2010/main">
    <mc:Choice Requires="p14">
      <p:transition spd="slow" p14:dur="1250" advClick="0" advTm="57000">
        <p14:switch dir="r"/>
      </p:transition>
    </mc:Choice>
    <mc:Fallback xmlns="">
      <p:transition spd="slow" advClick="0" advTm="5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47730"/>
            <a:ext cx="10515600" cy="1539127"/>
          </a:xfrm>
        </p:spPr>
        <p:txBody>
          <a:bodyPr>
            <a:normAutofit/>
          </a:bodyPr>
          <a:lstStyle/>
          <a:p>
            <a:r>
              <a:rPr lang="en-US" sz="6600" dirty="0" smtClean="0">
                <a:solidFill>
                  <a:schemeClr val="bg1"/>
                </a:solidFill>
              </a:rPr>
              <a:t>Billing</a:t>
            </a:r>
            <a:endParaRPr lang="en-US" sz="6600" dirty="0">
              <a:solidFill>
                <a:schemeClr val="bg1"/>
              </a:solidFill>
            </a:endParaRPr>
          </a:p>
        </p:txBody>
      </p:sp>
      <p:sp>
        <p:nvSpPr>
          <p:cNvPr id="3" name="Text Placeholder 2"/>
          <p:cNvSpPr>
            <a:spLocks noGrp="1"/>
          </p:cNvSpPr>
          <p:nvPr>
            <p:ph type="body" idx="1"/>
          </p:nvPr>
        </p:nvSpPr>
        <p:spPr>
          <a:xfrm>
            <a:off x="831850" y="1886857"/>
            <a:ext cx="8783519" cy="4953287"/>
          </a:xfrm>
          <a:noFill/>
        </p:spPr>
        <p:txBody>
          <a:bodyPr>
            <a:noAutofit/>
          </a:bodyPr>
          <a:lstStyle/>
          <a:p>
            <a:r>
              <a:rPr lang="en-US" sz="3200" dirty="0" smtClean="0">
                <a:solidFill>
                  <a:schemeClr val="bg1"/>
                </a:solidFill>
              </a:rPr>
              <a:t>Now that you have registered for classes you can view your billing statement.</a:t>
            </a:r>
          </a:p>
          <a:p>
            <a:r>
              <a:rPr lang="en-US" sz="3200" dirty="0" smtClean="0">
                <a:solidFill>
                  <a:schemeClr val="bg1"/>
                </a:solidFill>
              </a:rPr>
              <a:t>The payment schedule for tuition and fees for full-time students is posted on the College’s web site – </a:t>
            </a:r>
            <a:r>
              <a:rPr lang="en-US" sz="3200" dirty="0" smtClean="0">
                <a:solidFill>
                  <a:schemeClr val="bg1"/>
                </a:solidFill>
                <a:hlinkClick r:id="rId2"/>
              </a:rPr>
              <a:t>www.centenaryuniversity.edu</a:t>
            </a:r>
            <a:r>
              <a:rPr lang="en-US" sz="3200" dirty="0" smtClean="0">
                <a:solidFill>
                  <a:schemeClr val="bg1"/>
                </a:solidFill>
              </a:rPr>
              <a:t> – under Tuition and Billing/Bursar Office.</a:t>
            </a:r>
          </a:p>
          <a:p>
            <a:r>
              <a:rPr lang="en-US" sz="3200" dirty="0" smtClean="0">
                <a:solidFill>
                  <a:schemeClr val="bg1"/>
                </a:solidFill>
              </a:rPr>
              <a:t>Part-time undergraduate and graduate students are expected to make the appropriate tuition payment within seventy-two hours of their registration being posted.</a:t>
            </a:r>
            <a:endParaRPr lang="en-US" sz="3200" dirty="0">
              <a:solidFill>
                <a:schemeClr val="bg1"/>
              </a:solidFill>
            </a:endParaRPr>
          </a:p>
        </p:txBody>
      </p:sp>
      <p:pic>
        <p:nvPicPr>
          <p:cNvPr id="6" name="Picture 3" descr="C:\Users\brunnert\Desktop\2016-2017 CATALOGS\2016 2017 Undergraduate Catalog\centenary_univers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0034" y="5563312"/>
            <a:ext cx="2201966" cy="1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036022"/>
      </p:ext>
    </p:extLst>
  </p:cSld>
  <p:clrMapOvr>
    <a:masterClrMapping/>
  </p:clrMapOvr>
  <mc:AlternateContent xmlns:mc="http://schemas.openxmlformats.org/markup-compatibility/2006" xmlns:p14="http://schemas.microsoft.com/office/powerpoint/2010/main">
    <mc:Choice Requires="p14">
      <p:transition spd="slow" p14:dur="1250" advClick="0" advTm="31000">
        <p14:switch dir="r"/>
      </p:transition>
    </mc:Choice>
    <mc:Fallback xmlns="">
      <p:transition spd="slow" advClick="0" advTm="3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5378" y="5034845"/>
            <a:ext cx="8779991" cy="1602366"/>
          </a:xfrm>
        </p:spPr>
        <p:txBody>
          <a:bodyPr>
            <a:normAutofit/>
          </a:bodyPr>
          <a:lstStyle/>
          <a:p>
            <a:pPr marL="342900" indent="-342900">
              <a:buFont typeface="Arial" panose="020B0604020202020204" pitchFamily="34" charset="0"/>
              <a:buChar char="•"/>
            </a:pPr>
            <a:endParaRPr lang="en-US" sz="3200" dirty="0">
              <a:solidFill>
                <a:schemeClr val="bg1"/>
              </a:solidFill>
            </a:endParaRPr>
          </a:p>
          <a:p>
            <a:endParaRPr lang="en-US" sz="3600" dirty="0" smtClean="0">
              <a:solidFill>
                <a:schemeClr val="bg1"/>
              </a:solidFill>
            </a:endParaRPr>
          </a:p>
          <a:p>
            <a:pPr marL="342900" indent="-342900">
              <a:buFont typeface="Arial" panose="020B0604020202020204" pitchFamily="34" charset="0"/>
              <a:buChar char="•"/>
            </a:pPr>
            <a:endParaRPr lang="en-US" sz="3600" dirty="0">
              <a:solidFill>
                <a:schemeClr val="bg1"/>
              </a:solidFill>
            </a:endParaRPr>
          </a:p>
          <a:p>
            <a:pPr marL="342900" indent="-342900">
              <a:buFont typeface="Arial" panose="020B0604020202020204" pitchFamily="34" charset="0"/>
              <a:buChar char="•"/>
            </a:pPr>
            <a:endParaRPr lang="en-US" sz="3600" dirty="0" smtClean="0">
              <a:solidFill>
                <a:schemeClr val="bg1"/>
              </a:solidFill>
            </a:endParaRPr>
          </a:p>
          <a:p>
            <a:pPr marL="342900" indent="-342900">
              <a:buFont typeface="Arial" panose="020B0604020202020204" pitchFamily="34" charset="0"/>
              <a:buChar char="•"/>
            </a:pPr>
            <a:endParaRPr lang="en-US" sz="3600" dirty="0">
              <a:solidFill>
                <a:schemeClr val="bg1"/>
              </a:solidFill>
            </a:endParaRPr>
          </a:p>
          <a:p>
            <a:pPr marL="342900" indent="-342900">
              <a:buFont typeface="Arial" panose="020B0604020202020204" pitchFamily="34" charset="0"/>
              <a:buChar char="•"/>
            </a:pPr>
            <a:endParaRPr lang="en-US" sz="3600" dirty="0" smtClean="0">
              <a:solidFill>
                <a:schemeClr val="bg1"/>
              </a:solidFill>
            </a:endParaRPr>
          </a:p>
          <a:p>
            <a:pPr marL="342900" indent="-342900">
              <a:buFont typeface="Arial" panose="020B0604020202020204" pitchFamily="34" charset="0"/>
              <a:buChar char="•"/>
            </a:pPr>
            <a:endParaRPr lang="en-US" sz="3600" dirty="0">
              <a:solidFill>
                <a:schemeClr val="bg1"/>
              </a:solidFill>
            </a:endParaRPr>
          </a:p>
          <a:p>
            <a:pPr marL="342900" indent="-342900">
              <a:buFont typeface="Arial" panose="020B0604020202020204" pitchFamily="34" charset="0"/>
              <a:buChar char="•"/>
            </a:pPr>
            <a:endParaRPr lang="en-US" sz="3600" dirty="0" smtClean="0">
              <a:solidFill>
                <a:schemeClr val="bg1"/>
              </a:solidFill>
            </a:endParaRPr>
          </a:p>
          <a:p>
            <a:pPr marL="342900" indent="-342900">
              <a:buFont typeface="Arial" panose="020B0604020202020204" pitchFamily="34" charset="0"/>
              <a:buChar char="•"/>
            </a:pPr>
            <a:endParaRPr lang="en-US" sz="3600" dirty="0">
              <a:solidFill>
                <a:schemeClr val="bg1"/>
              </a:solidFill>
            </a:endParaRPr>
          </a:p>
          <a:p>
            <a:pPr marL="342900" indent="-342900">
              <a:buFont typeface="Arial" panose="020B0604020202020204" pitchFamily="34" charset="0"/>
              <a:buChar char="•"/>
            </a:pPr>
            <a:endParaRPr lang="en-US" sz="3600" dirty="0" smtClean="0">
              <a:solidFill>
                <a:schemeClr val="bg1"/>
              </a:solidFill>
            </a:endParaRPr>
          </a:p>
          <a:p>
            <a:pPr marL="342900" indent="-342900">
              <a:buFont typeface="Arial" panose="020B0604020202020204" pitchFamily="34" charset="0"/>
              <a:buChar char="•"/>
            </a:pPr>
            <a:endParaRPr lang="en-US" sz="3600" dirty="0">
              <a:solidFill>
                <a:schemeClr val="bg1"/>
              </a:solidFill>
            </a:endParaRPr>
          </a:p>
          <a:p>
            <a:pPr marL="342900" indent="-342900">
              <a:buFont typeface="Arial" panose="020B0604020202020204" pitchFamily="34" charset="0"/>
              <a:buChar char="•"/>
            </a:pPr>
            <a:endParaRPr lang="en-US" sz="3600" dirty="0" smtClean="0">
              <a:solidFill>
                <a:schemeClr val="bg1"/>
              </a:solidFill>
            </a:endParaRPr>
          </a:p>
          <a:p>
            <a:pPr marL="342900" indent="-342900">
              <a:buFont typeface="Arial" panose="020B0604020202020204" pitchFamily="34" charset="0"/>
              <a:buChar char="•"/>
            </a:pPr>
            <a:endParaRPr lang="en-US" sz="3600" dirty="0">
              <a:solidFill>
                <a:schemeClr val="bg1"/>
              </a:solidFill>
            </a:endParaRPr>
          </a:p>
          <a:p>
            <a:pPr marL="342900" indent="-342900">
              <a:buFont typeface="Arial" panose="020B0604020202020204" pitchFamily="34" charset="0"/>
              <a:buChar char="•"/>
            </a:pPr>
            <a:endParaRPr lang="en-US" sz="3600" dirty="0" smtClean="0">
              <a:solidFill>
                <a:schemeClr val="bg1"/>
              </a:solidFill>
            </a:endParaRPr>
          </a:p>
          <a:p>
            <a:pPr marL="342900" indent="-342900">
              <a:buFont typeface="Arial" panose="020B0604020202020204" pitchFamily="34" charset="0"/>
              <a:buChar char="•"/>
            </a:pPr>
            <a:endParaRPr lang="en-US" sz="3600" dirty="0">
              <a:solidFill>
                <a:schemeClr val="bg1"/>
              </a:solidFill>
            </a:endParaRPr>
          </a:p>
          <a:p>
            <a:pPr marL="342900" indent="-342900">
              <a:buFont typeface="Arial" panose="020B0604020202020204" pitchFamily="34" charset="0"/>
              <a:buChar char="•"/>
            </a:pPr>
            <a:endParaRPr lang="en-US" sz="3600" dirty="0" smtClean="0">
              <a:solidFill>
                <a:schemeClr val="bg1"/>
              </a:solidFill>
            </a:endParaRPr>
          </a:p>
          <a:p>
            <a:endParaRPr lang="en-US" sz="3600" dirty="0">
              <a:solidFill>
                <a:schemeClr val="bg1"/>
              </a:solidFill>
            </a:endParaRPr>
          </a:p>
        </p:txBody>
      </p:sp>
      <p:cxnSp>
        <p:nvCxnSpPr>
          <p:cNvPr id="9" name="Straight Arrow Connector 8"/>
          <p:cNvCxnSpPr/>
          <p:nvPr/>
        </p:nvCxnSpPr>
        <p:spPr>
          <a:xfrm>
            <a:off x="457200" y="685800"/>
            <a:ext cx="758952" cy="5303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3" descr="C:\Users\brunnert\Desktop\2016-2017 CATALOGS\2016 2017 Undergraduate Catalog\centenary_univers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0034" y="5563312"/>
            <a:ext cx="2201966" cy="1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p:nvPr/>
        </p:nvPicPr>
        <p:blipFill>
          <a:blip r:embed="rId3"/>
          <a:stretch>
            <a:fillRect/>
          </a:stretch>
        </p:blipFill>
        <p:spPr>
          <a:xfrm>
            <a:off x="1216152" y="506338"/>
            <a:ext cx="7927848" cy="4159665"/>
          </a:xfrm>
          <a:prstGeom prst="rect">
            <a:avLst/>
          </a:prstGeom>
        </p:spPr>
      </p:pic>
      <p:sp>
        <p:nvSpPr>
          <p:cNvPr id="24" name="Rectangle 23"/>
          <p:cNvSpPr/>
          <p:nvPr/>
        </p:nvSpPr>
        <p:spPr>
          <a:xfrm>
            <a:off x="1298448" y="822960"/>
            <a:ext cx="2023250" cy="16184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3105835"/>
            <a:ext cx="6096000" cy="646331"/>
          </a:xfrm>
          <a:prstGeom prst="rect">
            <a:avLst/>
          </a:prstGeom>
        </p:spPr>
        <p:txBody>
          <a:bodyPr>
            <a:spAutoFit/>
          </a:bodyPr>
          <a:lstStyle/>
          <a:p>
            <a:pPr marL="342900" indent="-342900">
              <a:buFont typeface="Arial" panose="020B0604020202020204" pitchFamily="34" charset="0"/>
              <a:buChar char="•"/>
            </a:pPr>
            <a:r>
              <a:rPr lang="en-US" dirty="0">
                <a:solidFill>
                  <a:schemeClr val="bg1"/>
                </a:solidFill>
              </a:rPr>
              <a:t>Your billing statement can be accessed by logging into my.centenarycollege.edu</a:t>
            </a:r>
          </a:p>
        </p:txBody>
      </p:sp>
      <p:sp>
        <p:nvSpPr>
          <p:cNvPr id="3" name="TextBox 2"/>
          <p:cNvSpPr txBox="1"/>
          <p:nvPr/>
        </p:nvSpPr>
        <p:spPr>
          <a:xfrm>
            <a:off x="1144623" y="4740055"/>
            <a:ext cx="8470745"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chemeClr val="bg1"/>
                </a:solidFill>
              </a:rPr>
              <a:t>Your billing statement can be accessed by logging into </a:t>
            </a:r>
            <a:r>
              <a:rPr lang="en-US" sz="3200" dirty="0" smtClean="0">
                <a:solidFill>
                  <a:schemeClr val="bg1"/>
                </a:solidFill>
              </a:rPr>
              <a:t>my.centenaryuniversity.edu using your Centenary username and password</a:t>
            </a:r>
            <a:endParaRPr lang="en-US" sz="3200" dirty="0">
              <a:solidFill>
                <a:schemeClr val="bg1"/>
              </a:solidFill>
            </a:endParaRPr>
          </a:p>
        </p:txBody>
      </p:sp>
    </p:spTree>
    <p:extLst>
      <p:ext uri="{BB962C8B-B14F-4D97-AF65-F5344CB8AC3E}">
        <p14:creationId xmlns:p14="http://schemas.microsoft.com/office/powerpoint/2010/main" val="884978403"/>
      </p:ext>
    </p:extLst>
  </p:cSld>
  <p:clrMapOvr>
    <a:masterClrMapping/>
  </p:clrMapOvr>
  <p:transition spd="slow" advClick="0" advTm="14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5046133"/>
            <a:ext cx="8775581" cy="1410710"/>
          </a:xfrm>
        </p:spPr>
        <p:txBody>
          <a:bodyPr>
            <a:normAutofit/>
          </a:bodyPr>
          <a:lstStyle/>
          <a:p>
            <a:pPr marL="285750" indent="-285750">
              <a:buFont typeface="Arial" panose="020B0604020202020204" pitchFamily="34" charset="0"/>
              <a:buChar char="•"/>
            </a:pPr>
            <a:r>
              <a:rPr lang="en-US" sz="3200" dirty="0" smtClean="0">
                <a:solidFill>
                  <a:schemeClr val="bg1"/>
                </a:solidFill>
              </a:rPr>
              <a:t>In the navigation pane on the left, click on “My Billing Ledger.”</a:t>
            </a:r>
            <a:endParaRPr lang="en-US" sz="3200" dirty="0">
              <a:solidFill>
                <a:schemeClr val="bg1"/>
              </a:solidFill>
            </a:endParaRPr>
          </a:p>
        </p:txBody>
      </p:sp>
      <p:pic>
        <p:nvPicPr>
          <p:cNvPr id="8" name="Picture 3" descr="C:\Users\brunnert\Desktop\2016-2017 CATALOGS\2016 2017 Undergraduate Catalog\centenary_univers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0034" y="5563312"/>
            <a:ext cx="2201966" cy="1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a:blip r:embed="rId3"/>
          <a:stretch>
            <a:fillRect/>
          </a:stretch>
        </p:blipFill>
        <p:spPr>
          <a:xfrm>
            <a:off x="777667" y="304800"/>
            <a:ext cx="10229315" cy="4412479"/>
          </a:xfrm>
          <a:prstGeom prst="rect">
            <a:avLst/>
          </a:prstGeom>
        </p:spPr>
      </p:pic>
      <p:sp>
        <p:nvSpPr>
          <p:cNvPr id="10" name="Rectangle 9"/>
          <p:cNvSpPr/>
          <p:nvPr/>
        </p:nvSpPr>
        <p:spPr>
          <a:xfrm>
            <a:off x="1416257" y="2511039"/>
            <a:ext cx="839755" cy="155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2256012" y="1941870"/>
            <a:ext cx="466530" cy="5691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722584"/>
      </p:ext>
    </p:extLst>
  </p:cSld>
  <p:clrMapOvr>
    <a:masterClrMapping/>
  </p:clrMapOvr>
  <p:transition spd="slow" advClick="0" advTm="10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5057421"/>
            <a:ext cx="8775581" cy="1501421"/>
          </a:xfrm>
        </p:spPr>
        <p:txBody>
          <a:bodyPr>
            <a:normAutofit/>
          </a:bodyPr>
          <a:lstStyle/>
          <a:p>
            <a:pPr marL="571500" indent="-571500">
              <a:buFont typeface="Arial" panose="020B0604020202020204" pitchFamily="34" charset="0"/>
              <a:buChar char="•"/>
            </a:pPr>
            <a:r>
              <a:rPr lang="en-US" sz="3200" dirty="0" smtClean="0">
                <a:solidFill>
                  <a:schemeClr val="bg1"/>
                </a:solidFill>
              </a:rPr>
              <a:t>Log back into the self-service portal using your Centenary user name and password</a:t>
            </a:r>
            <a:endParaRPr lang="en-US" sz="3200" dirty="0">
              <a:solidFill>
                <a:schemeClr val="bg1"/>
              </a:solidFill>
            </a:endParaRPr>
          </a:p>
        </p:txBody>
      </p:sp>
      <p:pic>
        <p:nvPicPr>
          <p:cNvPr id="10" name="Picture 3" descr="C:\Users\brunnert\Desktop\2016-2017 CATALOGS\2016 2017 Undergraduate Catalog\centenary_univers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0034" y="5563312"/>
            <a:ext cx="2201966" cy="1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nvPr/>
        </p:nvPicPr>
        <p:blipFill>
          <a:blip r:embed="rId3"/>
          <a:stretch>
            <a:fillRect/>
          </a:stretch>
        </p:blipFill>
        <p:spPr>
          <a:xfrm>
            <a:off x="477043" y="333287"/>
            <a:ext cx="11155680" cy="4629150"/>
          </a:xfrm>
          <a:prstGeom prst="rect">
            <a:avLst/>
          </a:prstGeom>
        </p:spPr>
      </p:pic>
      <p:sp>
        <p:nvSpPr>
          <p:cNvPr id="12" name="Rectangle 11"/>
          <p:cNvSpPr/>
          <p:nvPr/>
        </p:nvSpPr>
        <p:spPr>
          <a:xfrm>
            <a:off x="477043" y="1304498"/>
            <a:ext cx="3228622" cy="5983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3705665" y="1569787"/>
            <a:ext cx="2257778" cy="338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383278"/>
      </p:ext>
    </p:extLst>
  </p:cSld>
  <p:clrMapOvr>
    <a:masterClrMapping/>
  </p:clrMapOvr>
  <p:transition spd="slow" advClick="0" advTm="11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02158" y="5232400"/>
            <a:ext cx="8775581" cy="1354666"/>
          </a:xfrm>
        </p:spPr>
        <p:txBody>
          <a:bodyPr>
            <a:noAutofit/>
          </a:bodyPr>
          <a:lstStyle/>
          <a:p>
            <a:pPr marL="571500" indent="-571500">
              <a:buFont typeface="Arial" panose="020B0604020202020204" pitchFamily="34" charset="0"/>
              <a:buChar char="•"/>
            </a:pPr>
            <a:r>
              <a:rPr lang="en-US" sz="3200" dirty="0">
                <a:solidFill>
                  <a:schemeClr val="bg1"/>
                </a:solidFill>
              </a:rPr>
              <a:t>This will take you to the “Welcome to Colleague Self-Service” page.  Select the “Student </a:t>
            </a:r>
            <a:r>
              <a:rPr lang="en-US" sz="3200" dirty="0" smtClean="0">
                <a:solidFill>
                  <a:schemeClr val="bg1"/>
                </a:solidFill>
              </a:rPr>
              <a:t>Finance” tab</a:t>
            </a:r>
            <a:endParaRPr lang="en-US" sz="3200" dirty="0">
              <a:solidFill>
                <a:schemeClr val="bg1"/>
              </a:solidFill>
            </a:endParaRPr>
          </a:p>
        </p:txBody>
      </p:sp>
      <p:pic>
        <p:nvPicPr>
          <p:cNvPr id="12" name="Picture 3" descr="C:\Users\brunnert\Desktop\2016-2017 CATALOGS\2016 2017 Undergraduate Catalog\centenary_univers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0034" y="5563312"/>
            <a:ext cx="2201966" cy="1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p:nvPr/>
        </p:nvPicPr>
        <p:blipFill>
          <a:blip r:embed="rId3"/>
          <a:stretch>
            <a:fillRect/>
          </a:stretch>
        </p:blipFill>
        <p:spPr>
          <a:xfrm>
            <a:off x="470019" y="405695"/>
            <a:ext cx="10793338" cy="4629150"/>
          </a:xfrm>
          <a:prstGeom prst="rect">
            <a:avLst/>
          </a:prstGeom>
        </p:spPr>
      </p:pic>
      <p:sp>
        <p:nvSpPr>
          <p:cNvPr id="15" name="Rectangle 14"/>
          <p:cNvSpPr/>
          <p:nvPr/>
        </p:nvSpPr>
        <p:spPr>
          <a:xfrm>
            <a:off x="883118" y="1232651"/>
            <a:ext cx="4809066" cy="7789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3993630" y="1622118"/>
            <a:ext cx="84329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560556"/>
      </p:ext>
    </p:extLst>
  </p:cSld>
  <p:clrMapOvr>
    <a:masterClrMapping/>
  </p:clrMapOvr>
  <p:transition spd="slow" advClick="0" advTm="12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9713" y="4673335"/>
            <a:ext cx="9510321" cy="2077843"/>
          </a:xfrm>
        </p:spPr>
        <p:txBody>
          <a:bodyPr>
            <a:noAutofit/>
          </a:bodyPr>
          <a:lstStyle/>
          <a:p>
            <a:r>
              <a:rPr lang="en-US" sz="2400" dirty="0" smtClean="0">
                <a:solidFill>
                  <a:schemeClr val="bg1"/>
                </a:solidFill>
              </a:rPr>
              <a:t>The first page of a student’s finance displays one’s account summary.  Here student’s can view their account balances, including any amounts due, amounts overdue, and total account balance.  On the left are links showing present and past terms as well as other amounts due.  On the right are links that will take students to the “make a payment” page or “account activity” page.</a:t>
            </a:r>
            <a:endParaRPr lang="en-US" sz="2400" dirty="0">
              <a:solidFill>
                <a:schemeClr val="bg1"/>
              </a:solidFill>
            </a:endParaRPr>
          </a:p>
        </p:txBody>
      </p:sp>
      <p:pic>
        <p:nvPicPr>
          <p:cNvPr id="5" name="Picture 4"/>
          <p:cNvPicPr/>
          <p:nvPr/>
        </p:nvPicPr>
        <p:blipFill>
          <a:blip r:embed="rId2"/>
          <a:stretch>
            <a:fillRect/>
          </a:stretch>
        </p:blipFill>
        <p:spPr>
          <a:xfrm>
            <a:off x="479713" y="368680"/>
            <a:ext cx="11024075" cy="4304655"/>
          </a:xfrm>
          <a:prstGeom prst="rect">
            <a:avLst/>
          </a:prstGeom>
        </p:spPr>
      </p:pic>
      <p:sp>
        <p:nvSpPr>
          <p:cNvPr id="7" name="Rectangle 6"/>
          <p:cNvSpPr/>
          <p:nvPr/>
        </p:nvSpPr>
        <p:spPr>
          <a:xfrm>
            <a:off x="10246407" y="2196269"/>
            <a:ext cx="1010992" cy="5725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86835" y="2640650"/>
            <a:ext cx="1448716" cy="4788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brunnert\Desktop\2016-2017 CATALOGS\2016 2017 Undergraduate Catalog\centenary_univers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0034" y="5563312"/>
            <a:ext cx="2201966" cy="1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15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4674550"/>
            <a:ext cx="9150246" cy="2183450"/>
          </a:xfrm>
        </p:spPr>
        <p:txBody>
          <a:bodyPr/>
          <a:lstStyle/>
          <a:p>
            <a:r>
              <a:rPr lang="en-US" sz="2800" dirty="0" smtClean="0">
                <a:solidFill>
                  <a:schemeClr val="bg1"/>
                </a:solidFill>
              </a:rPr>
              <a:t>On this page you can review your billing charges, payments made, and financial aid awarded.</a:t>
            </a:r>
          </a:p>
          <a:p>
            <a:r>
              <a:rPr lang="en-US" sz="2800" dirty="0" smtClean="0">
                <a:solidFill>
                  <a:schemeClr val="bg1"/>
                </a:solidFill>
              </a:rPr>
              <a:t>To view details for a different term, click on the drop down arrow in the “Term” box and select the term you wish to view.</a:t>
            </a:r>
            <a:endParaRPr lang="en-US" sz="2800" dirty="0">
              <a:solidFill>
                <a:schemeClr val="bg1"/>
              </a:solidFill>
            </a:endParaRPr>
          </a:p>
        </p:txBody>
      </p:sp>
      <p:pic>
        <p:nvPicPr>
          <p:cNvPr id="5" name="Picture 3" descr="C:\Users\brunnert\Desktop\2016-2017 CATALOGS\2016 2017 Undergraduate Catalog\centenary_univers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0034" y="5563312"/>
            <a:ext cx="2201966" cy="1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3"/>
          <a:stretch>
            <a:fillRect/>
          </a:stretch>
        </p:blipFill>
        <p:spPr>
          <a:xfrm>
            <a:off x="358923" y="0"/>
            <a:ext cx="11229174" cy="4629150"/>
          </a:xfrm>
          <a:prstGeom prst="rect">
            <a:avLst/>
          </a:prstGeom>
        </p:spPr>
      </p:pic>
    </p:spTree>
    <p:extLst>
      <p:ext uri="{BB962C8B-B14F-4D97-AF65-F5344CB8AC3E}">
        <p14:creationId xmlns:p14="http://schemas.microsoft.com/office/powerpoint/2010/main" val="161240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8024" y="4035702"/>
            <a:ext cx="9852010" cy="2822298"/>
          </a:xfrm>
        </p:spPr>
        <p:txBody>
          <a:bodyPr>
            <a:noAutofit/>
          </a:bodyPr>
          <a:lstStyle/>
          <a:p>
            <a:r>
              <a:rPr lang="en-US" sz="1800" dirty="0">
                <a:solidFill>
                  <a:schemeClr val="bg1"/>
                </a:solidFill>
              </a:rPr>
              <a:t>After reviewing your charges, you are able to select the charge or charges you are going to pay by checking the appropriate box or boxes on the left.</a:t>
            </a:r>
          </a:p>
          <a:p>
            <a:r>
              <a:rPr lang="en-US" sz="1800" dirty="0">
                <a:solidFill>
                  <a:schemeClr val="bg1"/>
                </a:solidFill>
              </a:rPr>
              <a:t>Note that you can also change the amount of the payment being made.  Full payment must be made by the due dates set by the College.</a:t>
            </a:r>
          </a:p>
          <a:p>
            <a:r>
              <a:rPr lang="en-US" sz="1800" dirty="0">
                <a:solidFill>
                  <a:schemeClr val="bg1"/>
                </a:solidFill>
              </a:rPr>
              <a:t>You also can select the payment method you are going to use by clicking the “Choose a Payment Method.”</a:t>
            </a:r>
          </a:p>
          <a:p>
            <a:r>
              <a:rPr lang="en-US" sz="1800" dirty="0">
                <a:solidFill>
                  <a:schemeClr val="bg1"/>
                </a:solidFill>
              </a:rPr>
              <a:t>At this point, click on the “Proceed to Payment” tab located in the top right corner.</a:t>
            </a:r>
          </a:p>
          <a:p>
            <a:r>
              <a:rPr lang="en-US" sz="1800" dirty="0">
                <a:solidFill>
                  <a:schemeClr val="bg1"/>
                </a:solidFill>
              </a:rPr>
              <a:t>A confirmation screen will appear.  This is where you confirm the accuracy of the payment to be made.</a:t>
            </a:r>
          </a:p>
        </p:txBody>
      </p:sp>
      <p:pic>
        <p:nvPicPr>
          <p:cNvPr id="5" name="Picture 4"/>
          <p:cNvPicPr/>
          <p:nvPr/>
        </p:nvPicPr>
        <p:blipFill>
          <a:blip r:embed="rId2"/>
          <a:stretch>
            <a:fillRect/>
          </a:stretch>
        </p:blipFill>
        <p:spPr>
          <a:xfrm>
            <a:off x="69011" y="252996"/>
            <a:ext cx="11528277" cy="3782706"/>
          </a:xfrm>
          <a:prstGeom prst="rect">
            <a:avLst/>
          </a:prstGeom>
        </p:spPr>
      </p:pic>
      <p:pic>
        <p:nvPicPr>
          <p:cNvPr id="7" name="Picture 3" descr="C:\Users\brunnert\Desktop\2016-2017 CATALOGS\2016 2017 Undergraduate Catalog\centenary_univers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0034" y="5563312"/>
            <a:ext cx="2201966" cy="1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938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481</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Centenary University Billing Tutorial</vt:lpstr>
      <vt:lpstr>Billing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direct questions or issues to one of the following offices:  Technological Issues: The Centenary College IT Helpdesk at 908-852-1400, x2000  Billing Questions: Centenary College Student Billing Office at 908-852-1400,  x 2245  Financial Aid Questions: Office of Financial Aid at 908-852-1400, x 2350  Registration Issues: Registrar’s Office at 908-852-1400, x 2214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Fried, Jason</dc:creator>
  <cp:lastModifiedBy>Brunner, Thomas</cp:lastModifiedBy>
  <cp:revision>78</cp:revision>
  <dcterms:created xsi:type="dcterms:W3CDTF">2016-03-30T14:00:22Z</dcterms:created>
  <dcterms:modified xsi:type="dcterms:W3CDTF">2016-11-03T20:41:26Z</dcterms:modified>
</cp:coreProperties>
</file>